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8"/>
  </p:notesMasterIdLst>
  <p:sldIdLst>
    <p:sldId id="256" r:id="rId2"/>
    <p:sldId id="404" r:id="rId3"/>
    <p:sldId id="444" r:id="rId4"/>
    <p:sldId id="514" r:id="rId5"/>
    <p:sldId id="506" r:id="rId6"/>
    <p:sldId id="516" r:id="rId7"/>
    <p:sldId id="513" r:id="rId8"/>
    <p:sldId id="519" r:id="rId9"/>
    <p:sldId id="560" r:id="rId10"/>
    <p:sldId id="515" r:id="rId11"/>
    <p:sldId id="517" r:id="rId12"/>
    <p:sldId id="532" r:id="rId13"/>
    <p:sldId id="533" r:id="rId14"/>
    <p:sldId id="437" r:id="rId15"/>
    <p:sldId id="406" r:id="rId16"/>
    <p:sldId id="407" r:id="rId17"/>
    <p:sldId id="408" r:id="rId18"/>
    <p:sldId id="409" r:id="rId19"/>
    <p:sldId id="410" r:id="rId20"/>
    <p:sldId id="415" r:id="rId21"/>
    <p:sldId id="417" r:id="rId22"/>
    <p:sldId id="412" r:id="rId23"/>
    <p:sldId id="414" r:id="rId24"/>
    <p:sldId id="416" r:id="rId25"/>
    <p:sldId id="424" r:id="rId26"/>
    <p:sldId id="425" r:id="rId27"/>
    <p:sldId id="427" r:id="rId28"/>
    <p:sldId id="428" r:id="rId29"/>
    <p:sldId id="430" r:id="rId30"/>
    <p:sldId id="413" r:id="rId31"/>
    <p:sldId id="561" r:id="rId32"/>
    <p:sldId id="419" r:id="rId33"/>
    <p:sldId id="421" r:id="rId34"/>
    <p:sldId id="422" r:id="rId35"/>
    <p:sldId id="423" r:id="rId36"/>
    <p:sldId id="431" r:id="rId37"/>
    <p:sldId id="432" r:id="rId38"/>
    <p:sldId id="433" r:id="rId39"/>
    <p:sldId id="563" r:id="rId40"/>
    <p:sldId id="442" r:id="rId41"/>
    <p:sldId id="564" r:id="rId42"/>
    <p:sldId id="448" r:id="rId43"/>
    <p:sldId id="440" r:id="rId44"/>
    <p:sldId id="441" r:id="rId45"/>
    <p:sldId id="562" r:id="rId46"/>
    <p:sldId id="443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5709C55F-86B5-9446-ADFB-FFDAAF414CDB}">
          <p14:sldIdLst>
            <p14:sldId id="256"/>
            <p14:sldId id="404"/>
            <p14:sldId id="444"/>
          </p14:sldIdLst>
        </p14:section>
        <p14:section name="HashMap Review" id="{BA352BA4-7F99-E644-A06A-972F9B046FE2}">
          <p14:sldIdLst>
            <p14:sldId id="514"/>
            <p14:sldId id="506"/>
            <p14:sldId id="516"/>
            <p14:sldId id="513"/>
            <p14:sldId id="519"/>
            <p14:sldId id="560"/>
          </p14:sldIdLst>
        </p14:section>
        <p14:section name="What's Trending" id="{5395FB02-F429-5F4D-84C4-713067B3024C}">
          <p14:sldIdLst>
            <p14:sldId id="515"/>
            <p14:sldId id="517"/>
            <p14:sldId id="532"/>
            <p14:sldId id="533"/>
          </p14:sldIdLst>
        </p14:section>
        <p14:section name="Classes" id="{1B89964F-288C-154A-8EDF-9B17244B4AF0}">
          <p14:sldIdLst>
            <p14:sldId id="437"/>
            <p14:sldId id="406"/>
            <p14:sldId id="407"/>
            <p14:sldId id="408"/>
            <p14:sldId id="409"/>
            <p14:sldId id="410"/>
            <p14:sldId id="415"/>
            <p14:sldId id="417"/>
            <p14:sldId id="412"/>
            <p14:sldId id="414"/>
            <p14:sldId id="416"/>
            <p14:sldId id="424"/>
            <p14:sldId id="425"/>
            <p14:sldId id="427"/>
            <p14:sldId id="428"/>
            <p14:sldId id="430"/>
            <p14:sldId id="413"/>
            <p14:sldId id="561"/>
            <p14:sldId id="419"/>
            <p14:sldId id="421"/>
            <p14:sldId id="422"/>
            <p14:sldId id="423"/>
            <p14:sldId id="431"/>
            <p14:sldId id="432"/>
            <p14:sldId id="433"/>
            <p14:sldId id="563"/>
            <p14:sldId id="442"/>
            <p14:sldId id="564"/>
            <p14:sldId id="448"/>
          </p14:sldIdLst>
        </p14:section>
        <p14:section name="Recap" id="{C234B780-DECD-5645-B749-33CF1EFA50EA}">
          <p14:sldIdLst>
            <p14:sldId id="440"/>
            <p14:sldId id="441"/>
            <p14:sldId id="562"/>
            <p14:sldId id="44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7942"/>
    <a:srgbClr val="B76C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979"/>
    <p:restoredTop sz="90379"/>
  </p:normalViewPr>
  <p:slideViewPr>
    <p:cSldViewPr snapToGrid="0" snapToObjects="1">
      <p:cViewPr varScale="1">
        <p:scale>
          <a:sx n="95" d="100"/>
          <a:sy n="95" d="100"/>
        </p:scale>
        <p:origin x="184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EA64F-48CA-6044-9303-A15754386620}" type="datetimeFigureOut">
              <a:rPr lang="en-US" smtClean="0"/>
              <a:t>7/31/18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C7AC7-6EB8-0444-B537-C59A44D4A7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59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629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19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Methods are public so other files can access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37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really useful if these </a:t>
            </a:r>
            <a:r>
              <a:rPr lang="en-US" dirty="0" err="1"/>
              <a:t>BankAccounts</a:t>
            </a:r>
            <a:r>
              <a:rPr lang="en-US" dirty="0"/>
              <a:t> can’t do anything!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1636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Methods are public so other files can access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7911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40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850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651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Loop over keys only!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528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to initialize values unlike in array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091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How?  Custom variable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95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you decompose your program across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06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really useful if we can’t make one!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1700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2C7AC7-6EB8-0444-B537-C59A44D4A7C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737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20574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r>
              <a:rPr lang="en-US" altLang="x-none" noProof="0"/>
              <a:t>Click to edit Master title style</a:t>
            </a:r>
            <a:endParaRPr lang="x-none" altLang="x-none" noProof="0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x-none" noProof="0"/>
              <a:t>Click to edit Master subtitle style</a:t>
            </a:r>
          </a:p>
        </p:txBody>
      </p:sp>
      <p:sp>
        <p:nvSpPr>
          <p:cNvPr id="18440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Calibri" charset="0"/>
              <a:ea typeface="Arial" charset="0"/>
              <a:cs typeface="Arial" charset="0"/>
            </a:endParaRPr>
          </a:p>
        </p:txBody>
      </p:sp>
      <p:sp>
        <p:nvSpPr>
          <p:cNvPr id="18443" name="Text Box 11"/>
          <p:cNvSpPr txBox="1">
            <a:spLocks noChangeArrowheads="1"/>
          </p:cNvSpPr>
          <p:nvPr/>
        </p:nvSpPr>
        <p:spPr bwMode="auto">
          <a:xfrm>
            <a:off x="685800" y="6400800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x-none" sz="800"/>
              <a:t>This document is copyright (C) Stanford Computer Science and Marty Stepp, licensed under Creative Commons Attribution 2.5 License.  All rights reserved.</a:t>
            </a:r>
            <a:br>
              <a:rPr lang="en-US" altLang="x-none" sz="800"/>
            </a:br>
            <a:r>
              <a:rPr lang="en-US" altLang="x-none" sz="800"/>
              <a:t>Based on slides created by Keith Schwarz, Mehran Sahami, Eric Roberts, Stuart Reges, and others.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77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77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8229600" y="6356350"/>
            <a:ext cx="762000" cy="365125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algn="r">
              <a:spcBef>
                <a:spcPts val="500"/>
              </a:spcBef>
            </a:pPr>
            <a:fld id="{08267DFD-02E1-ED47-A842-BD1D585199FF}" type="slidenum">
              <a:rPr lang="en-US" altLang="x-none" sz="1200">
                <a:solidFill>
                  <a:srgbClr val="424242"/>
                </a:solidFill>
                <a:latin typeface="Verdana" charset="0"/>
              </a:rPr>
              <a:pPr algn="r">
                <a:spcBef>
                  <a:spcPts val="500"/>
                </a:spcBef>
              </a:pPr>
              <a:t>‹#›</a:t>
            </a:fld>
            <a:endParaRPr lang="en-US" altLang="x-none" sz="1800">
              <a:latin typeface="Arial" charset="0"/>
            </a:endParaRPr>
          </a:p>
        </p:txBody>
      </p:sp>
      <p:sp>
        <p:nvSpPr>
          <p:cNvPr id="1039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Tahoma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30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9pPr>
    </p:titleStyle>
    <p:bodyStyle>
      <a:lvl1pPr marL="230188" indent="-230188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7013" algn="l" rtl="0" eaLnBrk="1" fontAlgn="base" hangingPunct="1">
        <a:spcBef>
          <a:spcPct val="20000"/>
        </a:spcBef>
        <a:spcAft>
          <a:spcPct val="0"/>
        </a:spcAft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55663" indent="-169863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4625" algn="l" rtl="0" eaLnBrk="1" fontAlgn="base" hangingPunct="1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7488" indent="-228600" algn="l" rtl="0" eaLnBrk="1" fontAlgn="base" hangingPunct="1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 106A, Lecture 21</a:t>
            </a:r>
            <a:br>
              <a:rPr lang="en-US" dirty="0"/>
            </a:br>
            <a:r>
              <a:rPr lang="en-US" dirty="0"/>
              <a:t>Classes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1328928" y="51937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524000"/>
          </a:xfrm>
        </p:spPr>
        <p:txBody>
          <a:bodyPr/>
          <a:lstStyle/>
          <a:p>
            <a:endParaRPr lang="en-US" altLang="x-none" sz="1500" dirty="0"/>
          </a:p>
          <a:p>
            <a:r>
              <a:rPr lang="en-US" altLang="x-none" sz="1500" dirty="0"/>
              <a:t>suggested reading:</a:t>
            </a:r>
          </a:p>
          <a:p>
            <a:r>
              <a:rPr lang="en-US" altLang="x-none" sz="1500" i="1" dirty="0"/>
              <a:t>Java Ch. 6</a:t>
            </a:r>
          </a:p>
        </p:txBody>
      </p:sp>
    </p:spTree>
    <p:extLst>
      <p:ext uri="{BB962C8B-B14F-4D97-AF65-F5344CB8AC3E}">
        <p14:creationId xmlns:p14="http://schemas.microsoft.com/office/powerpoint/2010/main" val="1564357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Review: </a:t>
            </a:r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HashMaps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 err="1"/>
              <a:t>HashMaps</a:t>
            </a:r>
            <a:r>
              <a:rPr lang="en-US" sz="3600" dirty="0"/>
              <a:t> as Counters</a:t>
            </a:r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Classes</a:t>
            </a:r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36760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Iterating Over </a:t>
            </a:r>
            <a:r>
              <a:rPr lang="en-US" altLang="x-none" dirty="0" err="1"/>
              <a:t>HashMaps</a:t>
            </a:r>
            <a:endParaRPr lang="en-US" altLang="x-none" dirty="0"/>
          </a:p>
        </p:txBody>
      </p:sp>
      <p:sp>
        <p:nvSpPr>
          <p:cNvPr id="1209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None/>
            </a:pPr>
            <a:r>
              <a:rPr lang="en-US" altLang="x-none" dirty="0">
                <a:latin typeface="Consolas" charset="0"/>
              </a:rPr>
              <a:t>...</a:t>
            </a:r>
          </a:p>
          <a:p>
            <a:pPr>
              <a:lnSpc>
                <a:spcPct val="80000"/>
              </a:lnSpc>
              <a:buNone/>
            </a:pPr>
            <a:r>
              <a:rPr lang="en-US" altLang="x-none" dirty="0">
                <a:latin typeface="Consolas" charset="0"/>
              </a:rPr>
              <a:t>for (String key : </a:t>
            </a:r>
            <a:r>
              <a:rPr lang="en-US" altLang="x-none" dirty="0" err="1">
                <a:latin typeface="Consolas" charset="0"/>
              </a:rPr>
              <a:t>map.keySet</a:t>
            </a:r>
            <a:r>
              <a:rPr lang="en-US" altLang="x-none" dirty="0">
                <a:latin typeface="Consolas" charset="0"/>
              </a:rPr>
              <a:t>()) {</a:t>
            </a:r>
          </a:p>
          <a:p>
            <a:pPr>
              <a:lnSpc>
                <a:spcPct val="80000"/>
              </a:lnSpc>
              <a:buNone/>
            </a:pPr>
            <a:r>
              <a:rPr lang="en-US" altLang="x-none" dirty="0">
                <a:latin typeface="Consolas" charset="0"/>
              </a:rPr>
              <a:t>	String value = </a:t>
            </a:r>
            <a:r>
              <a:rPr lang="en-US" altLang="x-none" dirty="0" err="1">
                <a:latin typeface="Consolas" charset="0"/>
              </a:rPr>
              <a:t>map.get</a:t>
            </a:r>
            <a:r>
              <a:rPr lang="en-US" altLang="x-none" dirty="0">
                <a:latin typeface="Consolas" charset="0"/>
              </a:rPr>
              <a:t>(key);</a:t>
            </a:r>
          </a:p>
          <a:p>
            <a:pPr>
              <a:lnSpc>
                <a:spcPct val="80000"/>
              </a:lnSpc>
              <a:buNone/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b="1" dirty="0">
                <a:solidFill>
                  <a:srgbClr val="00B050"/>
                </a:solidFill>
                <a:latin typeface="Consolas" charset="0"/>
              </a:rPr>
              <a:t>// do something with key/value pair...</a:t>
            </a:r>
          </a:p>
          <a:p>
            <a:pPr>
              <a:lnSpc>
                <a:spcPct val="80000"/>
              </a:lnSpc>
              <a:buNone/>
            </a:pPr>
            <a:r>
              <a:rPr lang="en-US" altLang="x-none" dirty="0">
                <a:latin typeface="Consolas" charset="0"/>
              </a:rPr>
              <a:t>}</a:t>
            </a:r>
          </a:p>
          <a:p>
            <a:pPr>
              <a:lnSpc>
                <a:spcPct val="80000"/>
              </a:lnSpc>
              <a:buNone/>
            </a:pPr>
            <a:r>
              <a:rPr lang="en-US" altLang="x-none" b="1" dirty="0">
                <a:solidFill>
                  <a:srgbClr val="00B050"/>
                </a:solidFill>
                <a:latin typeface="Consolas" charset="0"/>
              </a:rPr>
              <a:t>// Keys occur in an unpredictable order!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>
              <a:solidFill>
                <a:srgbClr val="00B050"/>
              </a:solidFill>
              <a:latin typeface="Consolas" charset="0"/>
            </a:endParaRPr>
          </a:p>
          <a:p>
            <a:pPr>
              <a:lnSpc>
                <a:spcPct val="80000"/>
              </a:lnSpc>
              <a:buNone/>
            </a:pPr>
            <a:endParaRPr lang="en-US" altLang="x-none" dirty="0">
              <a:solidFill>
                <a:srgbClr val="00B050"/>
              </a:solidFill>
              <a:latin typeface="Consolas" charset="0"/>
            </a:endParaRPr>
          </a:p>
          <a:p>
            <a:pPr>
              <a:lnSpc>
                <a:spcPct val="80000"/>
              </a:lnSpc>
              <a:buNone/>
            </a:pPr>
            <a:endParaRPr lang="en-US" altLang="x-none" dirty="0">
              <a:solidFill>
                <a:srgbClr val="00B050"/>
              </a:solidFill>
              <a:latin typeface="Consolas" charset="0"/>
            </a:endParaRPr>
          </a:p>
          <a:p>
            <a:pPr>
              <a:lnSpc>
                <a:spcPct val="80000"/>
              </a:lnSpc>
              <a:buNone/>
            </a:pPr>
            <a:endParaRPr lang="en-US" altLang="x-none" dirty="0">
              <a:solidFill>
                <a:srgbClr val="00B050"/>
              </a:solidFill>
              <a:latin typeface="Consolas" charset="0"/>
            </a:endParaRPr>
          </a:p>
          <a:p>
            <a:pPr>
              <a:lnSpc>
                <a:spcPct val="80000"/>
              </a:lnSpc>
              <a:buNone/>
            </a:pPr>
            <a:endParaRPr lang="en-US" altLang="x-none" dirty="0">
              <a:solidFill>
                <a:srgbClr val="00B050"/>
              </a:solidFill>
              <a:latin typeface="Consolas" charset="0"/>
            </a:endParaRPr>
          </a:p>
          <a:p>
            <a:pPr>
              <a:lnSpc>
                <a:spcPct val="80000"/>
              </a:lnSpc>
              <a:buNone/>
            </a:pPr>
            <a:endParaRPr lang="en-US" altLang="x-none" dirty="0">
              <a:solidFill>
                <a:srgbClr val="00B050"/>
              </a:solidFill>
              <a:latin typeface="Consolas" charset="0"/>
            </a:endParaRPr>
          </a:p>
          <a:p>
            <a:pPr>
              <a:lnSpc>
                <a:spcPct val="80000"/>
              </a:lnSpc>
              <a:buNone/>
            </a:pPr>
            <a:endParaRPr lang="en-US" altLang="x-none" dirty="0">
              <a:solidFill>
                <a:srgbClr val="00B050"/>
              </a:solidFill>
              <a:latin typeface="Consolas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>
              <a:solidFill>
                <a:srgbClr val="00B050"/>
              </a:solidFill>
              <a:latin typeface="Consolas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25512" y="5643786"/>
            <a:ext cx="9541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Keys: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73112" y="4576986"/>
            <a:ext cx="118942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Arial" charset="0"/>
                <a:cs typeface="Arial" charset="0"/>
              </a:rPr>
              <a:t>Values:</a:t>
            </a:r>
          </a:p>
        </p:txBody>
      </p:sp>
      <p:sp>
        <p:nvSpPr>
          <p:cNvPr id="8" name="Freeform 7"/>
          <p:cNvSpPr/>
          <p:nvPr/>
        </p:nvSpPr>
        <p:spPr>
          <a:xfrm>
            <a:off x="2297112" y="4043586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9984876">
            <a:off x="2249641" y="4616951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“bark”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97112" y="5719986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“dog”</a:t>
            </a:r>
          </a:p>
        </p:txBody>
      </p:sp>
      <p:sp>
        <p:nvSpPr>
          <p:cNvPr id="11" name="Freeform 10"/>
          <p:cNvSpPr/>
          <p:nvPr/>
        </p:nvSpPr>
        <p:spPr>
          <a:xfrm>
            <a:off x="587115" y="3758596"/>
            <a:ext cx="7674964" cy="2718404"/>
          </a:xfrm>
          <a:custGeom>
            <a:avLst/>
            <a:gdLst>
              <a:gd name="connsiteX0" fmla="*/ 7165298 w 7674964"/>
              <a:gd name="connsiteY0" fmla="*/ 62819 h 2718404"/>
              <a:gd name="connsiteX1" fmla="*/ 6490741 w 7674964"/>
              <a:gd name="connsiteY1" fmla="*/ 62819 h 2718404"/>
              <a:gd name="connsiteX2" fmla="*/ 6340839 w 7674964"/>
              <a:gd name="connsiteY2" fmla="*/ 32838 h 2718404"/>
              <a:gd name="connsiteX3" fmla="*/ 6145967 w 7674964"/>
              <a:gd name="connsiteY3" fmla="*/ 17848 h 2718404"/>
              <a:gd name="connsiteX4" fmla="*/ 5966085 w 7674964"/>
              <a:gd name="connsiteY4" fmla="*/ 17848 h 2718404"/>
              <a:gd name="connsiteX5" fmla="*/ 5861154 w 7674964"/>
              <a:gd name="connsiteY5" fmla="*/ 32838 h 2718404"/>
              <a:gd name="connsiteX6" fmla="*/ 5696262 w 7674964"/>
              <a:gd name="connsiteY6" fmla="*/ 62819 h 2718404"/>
              <a:gd name="connsiteX7" fmla="*/ 5021705 w 7674964"/>
              <a:gd name="connsiteY7" fmla="*/ 77809 h 2718404"/>
              <a:gd name="connsiteX8" fmla="*/ 4856813 w 7674964"/>
              <a:gd name="connsiteY8" fmla="*/ 92799 h 2718404"/>
              <a:gd name="connsiteX9" fmla="*/ 4811842 w 7674964"/>
              <a:gd name="connsiteY9" fmla="*/ 107789 h 2718404"/>
              <a:gd name="connsiteX10" fmla="*/ 4721901 w 7674964"/>
              <a:gd name="connsiteY10" fmla="*/ 122779 h 2718404"/>
              <a:gd name="connsiteX11" fmla="*/ 4661941 w 7674964"/>
              <a:gd name="connsiteY11" fmla="*/ 137769 h 2718404"/>
              <a:gd name="connsiteX12" fmla="*/ 4122295 w 7674964"/>
              <a:gd name="connsiteY12" fmla="*/ 152760 h 2718404"/>
              <a:gd name="connsiteX13" fmla="*/ 2818151 w 7674964"/>
              <a:gd name="connsiteY13" fmla="*/ 152760 h 2718404"/>
              <a:gd name="connsiteX14" fmla="*/ 2713219 w 7674964"/>
              <a:gd name="connsiteY14" fmla="*/ 122779 h 2718404"/>
              <a:gd name="connsiteX15" fmla="*/ 2563318 w 7674964"/>
              <a:gd name="connsiteY15" fmla="*/ 92799 h 2718404"/>
              <a:gd name="connsiteX16" fmla="*/ 1439055 w 7674964"/>
              <a:gd name="connsiteY16" fmla="*/ 107789 h 2718404"/>
              <a:gd name="connsiteX17" fmla="*/ 1124262 w 7674964"/>
              <a:gd name="connsiteY17" fmla="*/ 122779 h 2718404"/>
              <a:gd name="connsiteX18" fmla="*/ 1079292 w 7674964"/>
              <a:gd name="connsiteY18" fmla="*/ 137769 h 2718404"/>
              <a:gd name="connsiteX19" fmla="*/ 989351 w 7674964"/>
              <a:gd name="connsiteY19" fmla="*/ 152760 h 2718404"/>
              <a:gd name="connsiteX20" fmla="*/ 854439 w 7674964"/>
              <a:gd name="connsiteY20" fmla="*/ 182740 h 2718404"/>
              <a:gd name="connsiteX21" fmla="*/ 524655 w 7674964"/>
              <a:gd name="connsiteY21" fmla="*/ 197730 h 2718404"/>
              <a:gd name="connsiteX22" fmla="*/ 344774 w 7674964"/>
              <a:gd name="connsiteY22" fmla="*/ 242701 h 2718404"/>
              <a:gd name="connsiteX23" fmla="*/ 254833 w 7674964"/>
              <a:gd name="connsiteY23" fmla="*/ 287671 h 2718404"/>
              <a:gd name="connsiteX24" fmla="*/ 134911 w 7674964"/>
              <a:gd name="connsiteY24" fmla="*/ 437573 h 2718404"/>
              <a:gd name="connsiteX25" fmla="*/ 104931 w 7674964"/>
              <a:gd name="connsiteY25" fmla="*/ 482543 h 2718404"/>
              <a:gd name="connsiteX26" fmla="*/ 89941 w 7674964"/>
              <a:gd name="connsiteY26" fmla="*/ 527514 h 2718404"/>
              <a:gd name="connsiteX27" fmla="*/ 44970 w 7674964"/>
              <a:gd name="connsiteY27" fmla="*/ 602464 h 2718404"/>
              <a:gd name="connsiteX28" fmla="*/ 59960 w 7674964"/>
              <a:gd name="connsiteY28" fmla="*/ 902268 h 2718404"/>
              <a:gd name="connsiteX29" fmla="*/ 29980 w 7674964"/>
              <a:gd name="connsiteY29" fmla="*/ 1786687 h 2718404"/>
              <a:gd name="connsiteX30" fmla="*/ 14990 w 7674964"/>
              <a:gd name="connsiteY30" fmla="*/ 1876628 h 2718404"/>
              <a:gd name="connsiteX31" fmla="*/ 0 w 7674964"/>
              <a:gd name="connsiteY31" fmla="*/ 1996550 h 2718404"/>
              <a:gd name="connsiteX32" fmla="*/ 14990 w 7674964"/>
              <a:gd name="connsiteY32" fmla="*/ 2401284 h 2718404"/>
              <a:gd name="connsiteX33" fmla="*/ 104931 w 7674964"/>
              <a:gd name="connsiteY33" fmla="*/ 2551186 h 2718404"/>
              <a:gd name="connsiteX34" fmla="*/ 149901 w 7674964"/>
              <a:gd name="connsiteY34" fmla="*/ 2566176 h 2718404"/>
              <a:gd name="connsiteX35" fmla="*/ 734518 w 7674964"/>
              <a:gd name="connsiteY35" fmla="*/ 2581166 h 2718404"/>
              <a:gd name="connsiteX36" fmla="*/ 779488 w 7674964"/>
              <a:gd name="connsiteY36" fmla="*/ 2611146 h 2718404"/>
              <a:gd name="connsiteX37" fmla="*/ 1783829 w 7674964"/>
              <a:gd name="connsiteY37" fmla="*/ 2596156 h 2718404"/>
              <a:gd name="connsiteX38" fmla="*/ 2833141 w 7674964"/>
              <a:gd name="connsiteY38" fmla="*/ 2611146 h 2718404"/>
              <a:gd name="connsiteX39" fmla="*/ 3043003 w 7674964"/>
              <a:gd name="connsiteY39" fmla="*/ 2641127 h 2718404"/>
              <a:gd name="connsiteX40" fmla="*/ 3147934 w 7674964"/>
              <a:gd name="connsiteY40" fmla="*/ 2656117 h 2718404"/>
              <a:gd name="connsiteX41" fmla="*/ 3837482 w 7674964"/>
              <a:gd name="connsiteY41" fmla="*/ 2671107 h 2718404"/>
              <a:gd name="connsiteX42" fmla="*/ 6475751 w 7674964"/>
              <a:gd name="connsiteY42" fmla="*/ 2686097 h 2718404"/>
              <a:gd name="connsiteX43" fmla="*/ 6910465 w 7674964"/>
              <a:gd name="connsiteY43" fmla="*/ 2686097 h 2718404"/>
              <a:gd name="connsiteX44" fmla="*/ 7060367 w 7674964"/>
              <a:gd name="connsiteY44" fmla="*/ 2656117 h 2718404"/>
              <a:gd name="connsiteX45" fmla="*/ 7345180 w 7674964"/>
              <a:gd name="connsiteY45" fmla="*/ 2641127 h 2718404"/>
              <a:gd name="connsiteX46" fmla="*/ 7375160 w 7674964"/>
              <a:gd name="connsiteY46" fmla="*/ 2566176 h 2718404"/>
              <a:gd name="connsiteX47" fmla="*/ 7405141 w 7674964"/>
              <a:gd name="connsiteY47" fmla="*/ 2536196 h 2718404"/>
              <a:gd name="connsiteX48" fmla="*/ 7450111 w 7674964"/>
              <a:gd name="connsiteY48" fmla="*/ 2476235 h 2718404"/>
              <a:gd name="connsiteX49" fmla="*/ 7480092 w 7674964"/>
              <a:gd name="connsiteY49" fmla="*/ 2416274 h 2718404"/>
              <a:gd name="connsiteX50" fmla="*/ 7525062 w 7674964"/>
              <a:gd name="connsiteY50" fmla="*/ 2356314 h 2718404"/>
              <a:gd name="connsiteX51" fmla="*/ 7585023 w 7674964"/>
              <a:gd name="connsiteY51" fmla="*/ 2266373 h 2718404"/>
              <a:gd name="connsiteX52" fmla="*/ 7629993 w 7674964"/>
              <a:gd name="connsiteY52" fmla="*/ 2116471 h 2718404"/>
              <a:gd name="connsiteX53" fmla="*/ 7644983 w 7674964"/>
              <a:gd name="connsiteY53" fmla="*/ 2071501 h 2718404"/>
              <a:gd name="connsiteX54" fmla="*/ 7659974 w 7674964"/>
              <a:gd name="connsiteY54" fmla="*/ 2026530 h 2718404"/>
              <a:gd name="connsiteX55" fmla="*/ 7674964 w 7674964"/>
              <a:gd name="connsiteY55" fmla="*/ 1966569 h 2718404"/>
              <a:gd name="connsiteX56" fmla="*/ 7659974 w 7674964"/>
              <a:gd name="connsiteY56" fmla="*/ 1576825 h 2718404"/>
              <a:gd name="connsiteX57" fmla="*/ 7644983 w 7674964"/>
              <a:gd name="connsiteY57" fmla="*/ 1531855 h 2718404"/>
              <a:gd name="connsiteX58" fmla="*/ 7629993 w 7674964"/>
              <a:gd name="connsiteY58" fmla="*/ 1351973 h 2718404"/>
              <a:gd name="connsiteX59" fmla="*/ 7600013 w 7674964"/>
              <a:gd name="connsiteY59" fmla="*/ 1232051 h 2718404"/>
              <a:gd name="connsiteX60" fmla="*/ 7585023 w 7674964"/>
              <a:gd name="connsiteY60" fmla="*/ 1127120 h 2718404"/>
              <a:gd name="connsiteX61" fmla="*/ 7570033 w 7674964"/>
              <a:gd name="connsiteY61" fmla="*/ 977219 h 2718404"/>
              <a:gd name="connsiteX62" fmla="*/ 7540052 w 7674964"/>
              <a:gd name="connsiteY62" fmla="*/ 887278 h 2718404"/>
              <a:gd name="connsiteX63" fmla="*/ 7510072 w 7674964"/>
              <a:gd name="connsiteY63" fmla="*/ 797337 h 2718404"/>
              <a:gd name="connsiteX64" fmla="*/ 7495082 w 7674964"/>
              <a:gd name="connsiteY64" fmla="*/ 752366 h 2718404"/>
              <a:gd name="connsiteX65" fmla="*/ 7465101 w 7674964"/>
              <a:gd name="connsiteY65" fmla="*/ 707396 h 2718404"/>
              <a:gd name="connsiteX66" fmla="*/ 7450111 w 7674964"/>
              <a:gd name="connsiteY66" fmla="*/ 662425 h 2718404"/>
              <a:gd name="connsiteX67" fmla="*/ 7420131 w 7674964"/>
              <a:gd name="connsiteY67" fmla="*/ 617455 h 2718404"/>
              <a:gd name="connsiteX68" fmla="*/ 7390151 w 7674964"/>
              <a:gd name="connsiteY68" fmla="*/ 467553 h 2718404"/>
              <a:gd name="connsiteX69" fmla="*/ 7375160 w 7674964"/>
              <a:gd name="connsiteY69" fmla="*/ 392602 h 2718404"/>
              <a:gd name="connsiteX70" fmla="*/ 7330190 w 7674964"/>
              <a:gd name="connsiteY70" fmla="*/ 377612 h 2718404"/>
              <a:gd name="connsiteX71" fmla="*/ 7300210 w 7674964"/>
              <a:gd name="connsiteY71" fmla="*/ 332642 h 2718404"/>
              <a:gd name="connsiteX72" fmla="*/ 7225259 w 7674964"/>
              <a:gd name="connsiteY72" fmla="*/ 272681 h 2718404"/>
              <a:gd name="connsiteX73" fmla="*/ 7180288 w 7674964"/>
              <a:gd name="connsiteY73" fmla="*/ 257691 h 2718404"/>
              <a:gd name="connsiteX74" fmla="*/ 7105337 w 7674964"/>
              <a:gd name="connsiteY74" fmla="*/ 182740 h 2718404"/>
              <a:gd name="connsiteX75" fmla="*/ 7060367 w 7674964"/>
              <a:gd name="connsiteY75" fmla="*/ 152760 h 2718404"/>
              <a:gd name="connsiteX76" fmla="*/ 6970426 w 7674964"/>
              <a:gd name="connsiteY76" fmla="*/ 62819 h 2718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7674964" h="2718404">
                <a:moveTo>
                  <a:pt x="7165298" y="62819"/>
                </a:moveTo>
                <a:cubicBezTo>
                  <a:pt x="6913650" y="125730"/>
                  <a:pt x="7055107" y="96017"/>
                  <a:pt x="6490741" y="62819"/>
                </a:cubicBezTo>
                <a:cubicBezTo>
                  <a:pt x="6439872" y="59827"/>
                  <a:pt x="6391646" y="36746"/>
                  <a:pt x="6340839" y="32838"/>
                </a:cubicBezTo>
                <a:lnTo>
                  <a:pt x="6145967" y="17848"/>
                </a:lnTo>
                <a:cubicBezTo>
                  <a:pt x="6059665" y="-10919"/>
                  <a:pt x="6112136" y="-408"/>
                  <a:pt x="5966085" y="17848"/>
                </a:cubicBezTo>
                <a:cubicBezTo>
                  <a:pt x="5931026" y="22230"/>
                  <a:pt x="5895916" y="26518"/>
                  <a:pt x="5861154" y="32838"/>
                </a:cubicBezTo>
                <a:cubicBezTo>
                  <a:pt x="5775317" y="48445"/>
                  <a:pt x="5807180" y="58553"/>
                  <a:pt x="5696262" y="62819"/>
                </a:cubicBezTo>
                <a:cubicBezTo>
                  <a:pt x="5471520" y="71463"/>
                  <a:pt x="5246557" y="72812"/>
                  <a:pt x="5021705" y="77809"/>
                </a:cubicBezTo>
                <a:cubicBezTo>
                  <a:pt x="4966741" y="82806"/>
                  <a:pt x="4911449" y="84994"/>
                  <a:pt x="4856813" y="92799"/>
                </a:cubicBezTo>
                <a:cubicBezTo>
                  <a:pt x="4841171" y="95034"/>
                  <a:pt x="4827267" y="104361"/>
                  <a:pt x="4811842" y="107789"/>
                </a:cubicBezTo>
                <a:cubicBezTo>
                  <a:pt x="4782172" y="114382"/>
                  <a:pt x="4751705" y="116818"/>
                  <a:pt x="4721901" y="122779"/>
                </a:cubicBezTo>
                <a:cubicBezTo>
                  <a:pt x="4701699" y="126819"/>
                  <a:pt x="4682517" y="136740"/>
                  <a:pt x="4661941" y="137769"/>
                </a:cubicBezTo>
                <a:cubicBezTo>
                  <a:pt x="4482214" y="146756"/>
                  <a:pt x="4302177" y="147763"/>
                  <a:pt x="4122295" y="152760"/>
                </a:cubicBezTo>
                <a:cubicBezTo>
                  <a:pt x="3652721" y="246674"/>
                  <a:pt x="3957325" y="191160"/>
                  <a:pt x="2818151" y="152760"/>
                </a:cubicBezTo>
                <a:cubicBezTo>
                  <a:pt x="2781795" y="151534"/>
                  <a:pt x="2748314" y="132351"/>
                  <a:pt x="2713219" y="122779"/>
                </a:cubicBezTo>
                <a:cubicBezTo>
                  <a:pt x="2642941" y="103612"/>
                  <a:pt x="2645301" y="106463"/>
                  <a:pt x="2563318" y="92799"/>
                </a:cubicBezTo>
                <a:lnTo>
                  <a:pt x="1439055" y="107789"/>
                </a:lnTo>
                <a:cubicBezTo>
                  <a:pt x="1334028" y="109977"/>
                  <a:pt x="1228949" y="114055"/>
                  <a:pt x="1124262" y="122779"/>
                </a:cubicBezTo>
                <a:cubicBezTo>
                  <a:pt x="1108516" y="124091"/>
                  <a:pt x="1094717" y="134341"/>
                  <a:pt x="1079292" y="137769"/>
                </a:cubicBezTo>
                <a:cubicBezTo>
                  <a:pt x="1049622" y="144363"/>
                  <a:pt x="1019155" y="146799"/>
                  <a:pt x="989351" y="152760"/>
                </a:cubicBezTo>
                <a:cubicBezTo>
                  <a:pt x="947994" y="161032"/>
                  <a:pt x="896016" y="179660"/>
                  <a:pt x="854439" y="182740"/>
                </a:cubicBezTo>
                <a:cubicBezTo>
                  <a:pt x="744698" y="190869"/>
                  <a:pt x="634583" y="192733"/>
                  <a:pt x="524655" y="197730"/>
                </a:cubicBezTo>
                <a:cubicBezTo>
                  <a:pt x="479695" y="205223"/>
                  <a:pt x="384369" y="216305"/>
                  <a:pt x="344774" y="242701"/>
                </a:cubicBezTo>
                <a:cubicBezTo>
                  <a:pt x="286656" y="281446"/>
                  <a:pt x="316894" y="266984"/>
                  <a:pt x="254833" y="287671"/>
                </a:cubicBezTo>
                <a:cubicBezTo>
                  <a:pt x="169394" y="373110"/>
                  <a:pt x="210551" y="324114"/>
                  <a:pt x="134911" y="437573"/>
                </a:cubicBezTo>
                <a:lnTo>
                  <a:pt x="104931" y="482543"/>
                </a:lnTo>
                <a:cubicBezTo>
                  <a:pt x="99934" y="497533"/>
                  <a:pt x="98071" y="513965"/>
                  <a:pt x="89941" y="527514"/>
                </a:cubicBezTo>
                <a:cubicBezTo>
                  <a:pt x="28210" y="630399"/>
                  <a:pt x="87435" y="475069"/>
                  <a:pt x="44970" y="602464"/>
                </a:cubicBezTo>
                <a:cubicBezTo>
                  <a:pt x="49967" y="702399"/>
                  <a:pt x="59960" y="802208"/>
                  <a:pt x="59960" y="902268"/>
                </a:cubicBezTo>
                <a:cubicBezTo>
                  <a:pt x="59960" y="1071416"/>
                  <a:pt x="53895" y="1535577"/>
                  <a:pt x="29980" y="1786687"/>
                </a:cubicBezTo>
                <a:cubicBezTo>
                  <a:pt x="27098" y="1816944"/>
                  <a:pt x="19288" y="1846540"/>
                  <a:pt x="14990" y="1876628"/>
                </a:cubicBezTo>
                <a:cubicBezTo>
                  <a:pt x="9293" y="1916508"/>
                  <a:pt x="4997" y="1956576"/>
                  <a:pt x="0" y="1996550"/>
                </a:cubicBezTo>
                <a:cubicBezTo>
                  <a:pt x="4997" y="2131461"/>
                  <a:pt x="2767" y="2266835"/>
                  <a:pt x="14990" y="2401284"/>
                </a:cubicBezTo>
                <a:cubicBezTo>
                  <a:pt x="18968" y="2445046"/>
                  <a:pt x="53876" y="2534168"/>
                  <a:pt x="104931" y="2551186"/>
                </a:cubicBezTo>
                <a:cubicBezTo>
                  <a:pt x="119921" y="2556183"/>
                  <a:pt x="134118" y="2565424"/>
                  <a:pt x="149901" y="2566176"/>
                </a:cubicBezTo>
                <a:cubicBezTo>
                  <a:pt x="344617" y="2575448"/>
                  <a:pt x="539646" y="2576169"/>
                  <a:pt x="734518" y="2581166"/>
                </a:cubicBezTo>
                <a:cubicBezTo>
                  <a:pt x="749508" y="2591159"/>
                  <a:pt x="761474" y="2610889"/>
                  <a:pt x="779488" y="2611146"/>
                </a:cubicBezTo>
                <a:lnTo>
                  <a:pt x="1783829" y="2596156"/>
                </a:lnTo>
                <a:cubicBezTo>
                  <a:pt x="2133635" y="2596156"/>
                  <a:pt x="2483370" y="2606149"/>
                  <a:pt x="2833141" y="2611146"/>
                </a:cubicBezTo>
                <a:lnTo>
                  <a:pt x="3043003" y="2641127"/>
                </a:lnTo>
                <a:cubicBezTo>
                  <a:pt x="3077980" y="2646124"/>
                  <a:pt x="3112610" y="2655349"/>
                  <a:pt x="3147934" y="2656117"/>
                </a:cubicBezTo>
                <a:lnTo>
                  <a:pt x="3837482" y="2671107"/>
                </a:lnTo>
                <a:lnTo>
                  <a:pt x="6475751" y="2686097"/>
                </a:lnTo>
                <a:cubicBezTo>
                  <a:pt x="6638752" y="2740431"/>
                  <a:pt x="6548604" y="2716252"/>
                  <a:pt x="6910465" y="2686097"/>
                </a:cubicBezTo>
                <a:cubicBezTo>
                  <a:pt x="6961246" y="2681865"/>
                  <a:pt x="7009481" y="2658795"/>
                  <a:pt x="7060367" y="2656117"/>
                </a:cubicBezTo>
                <a:lnTo>
                  <a:pt x="7345180" y="2641127"/>
                </a:lnTo>
                <a:cubicBezTo>
                  <a:pt x="7355173" y="2616143"/>
                  <a:pt x="7361810" y="2589539"/>
                  <a:pt x="7375160" y="2566176"/>
                </a:cubicBezTo>
                <a:cubicBezTo>
                  <a:pt x="7382172" y="2553905"/>
                  <a:pt x="7396093" y="2547053"/>
                  <a:pt x="7405141" y="2536196"/>
                </a:cubicBezTo>
                <a:cubicBezTo>
                  <a:pt x="7421135" y="2517003"/>
                  <a:pt x="7436870" y="2497421"/>
                  <a:pt x="7450111" y="2476235"/>
                </a:cubicBezTo>
                <a:cubicBezTo>
                  <a:pt x="7461954" y="2457285"/>
                  <a:pt x="7468248" y="2435224"/>
                  <a:pt x="7480092" y="2416274"/>
                </a:cubicBezTo>
                <a:cubicBezTo>
                  <a:pt x="7493333" y="2395088"/>
                  <a:pt x="7510735" y="2376781"/>
                  <a:pt x="7525062" y="2356314"/>
                </a:cubicBezTo>
                <a:cubicBezTo>
                  <a:pt x="7545725" y="2326796"/>
                  <a:pt x="7585023" y="2266373"/>
                  <a:pt x="7585023" y="2266373"/>
                </a:cubicBezTo>
                <a:cubicBezTo>
                  <a:pt x="7607677" y="2175755"/>
                  <a:pt x="7593499" y="2225955"/>
                  <a:pt x="7629993" y="2116471"/>
                </a:cubicBezTo>
                <a:lnTo>
                  <a:pt x="7644983" y="2071501"/>
                </a:lnTo>
                <a:cubicBezTo>
                  <a:pt x="7649980" y="2056511"/>
                  <a:pt x="7656142" y="2041859"/>
                  <a:pt x="7659974" y="2026530"/>
                </a:cubicBezTo>
                <a:lnTo>
                  <a:pt x="7674964" y="1966569"/>
                </a:lnTo>
                <a:cubicBezTo>
                  <a:pt x="7669967" y="1836654"/>
                  <a:pt x="7668919" y="1706528"/>
                  <a:pt x="7659974" y="1576825"/>
                </a:cubicBezTo>
                <a:cubicBezTo>
                  <a:pt x="7658887" y="1561061"/>
                  <a:pt x="7647071" y="1547517"/>
                  <a:pt x="7644983" y="1531855"/>
                </a:cubicBezTo>
                <a:cubicBezTo>
                  <a:pt x="7637031" y="1472214"/>
                  <a:pt x="7637023" y="1411729"/>
                  <a:pt x="7629993" y="1351973"/>
                </a:cubicBezTo>
                <a:cubicBezTo>
                  <a:pt x="7623415" y="1296062"/>
                  <a:pt x="7615921" y="1279776"/>
                  <a:pt x="7600013" y="1232051"/>
                </a:cubicBezTo>
                <a:cubicBezTo>
                  <a:pt x="7595016" y="1197074"/>
                  <a:pt x="7589151" y="1162210"/>
                  <a:pt x="7585023" y="1127120"/>
                </a:cubicBezTo>
                <a:cubicBezTo>
                  <a:pt x="7579156" y="1077248"/>
                  <a:pt x="7579287" y="1026575"/>
                  <a:pt x="7570033" y="977219"/>
                </a:cubicBezTo>
                <a:cubicBezTo>
                  <a:pt x="7564209" y="946158"/>
                  <a:pt x="7550046" y="917258"/>
                  <a:pt x="7540052" y="887278"/>
                </a:cubicBezTo>
                <a:lnTo>
                  <a:pt x="7510072" y="797337"/>
                </a:lnTo>
                <a:cubicBezTo>
                  <a:pt x="7505075" y="782347"/>
                  <a:pt x="7503847" y="765513"/>
                  <a:pt x="7495082" y="752366"/>
                </a:cubicBezTo>
                <a:lnTo>
                  <a:pt x="7465101" y="707396"/>
                </a:lnTo>
                <a:cubicBezTo>
                  <a:pt x="7460104" y="692406"/>
                  <a:pt x="7457177" y="676558"/>
                  <a:pt x="7450111" y="662425"/>
                </a:cubicBezTo>
                <a:cubicBezTo>
                  <a:pt x="7442054" y="646311"/>
                  <a:pt x="7427228" y="634014"/>
                  <a:pt x="7420131" y="617455"/>
                </a:cubicBezTo>
                <a:cubicBezTo>
                  <a:pt x="7407572" y="588150"/>
                  <a:pt x="7394067" y="489089"/>
                  <a:pt x="7390151" y="467553"/>
                </a:cubicBezTo>
                <a:cubicBezTo>
                  <a:pt x="7385593" y="442485"/>
                  <a:pt x="7389293" y="413801"/>
                  <a:pt x="7375160" y="392602"/>
                </a:cubicBezTo>
                <a:cubicBezTo>
                  <a:pt x="7366395" y="379455"/>
                  <a:pt x="7345180" y="382609"/>
                  <a:pt x="7330190" y="377612"/>
                </a:cubicBezTo>
                <a:cubicBezTo>
                  <a:pt x="7320197" y="362622"/>
                  <a:pt x="7311464" y="346710"/>
                  <a:pt x="7300210" y="332642"/>
                </a:cubicBezTo>
                <a:cubicBezTo>
                  <a:pt x="7281620" y="309404"/>
                  <a:pt x="7251230" y="285666"/>
                  <a:pt x="7225259" y="272681"/>
                </a:cubicBezTo>
                <a:cubicBezTo>
                  <a:pt x="7211126" y="265615"/>
                  <a:pt x="7195278" y="262688"/>
                  <a:pt x="7180288" y="257691"/>
                </a:cubicBezTo>
                <a:cubicBezTo>
                  <a:pt x="7155304" y="232707"/>
                  <a:pt x="7134735" y="202339"/>
                  <a:pt x="7105337" y="182740"/>
                </a:cubicBezTo>
                <a:cubicBezTo>
                  <a:pt x="7090347" y="172747"/>
                  <a:pt x="7074046" y="164484"/>
                  <a:pt x="7060367" y="152760"/>
                </a:cubicBezTo>
                <a:lnTo>
                  <a:pt x="6970426" y="62819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4049712" y="3510186"/>
            <a:ext cx="859019" cy="494675"/>
          </a:xfrm>
          <a:custGeom>
            <a:avLst/>
            <a:gdLst>
              <a:gd name="connsiteX0" fmla="*/ 394324 w 859019"/>
              <a:gd name="connsiteY0" fmla="*/ 404734 h 494675"/>
              <a:gd name="connsiteX1" fmla="*/ 154481 w 859019"/>
              <a:gd name="connsiteY1" fmla="*/ 59961 h 494675"/>
              <a:gd name="connsiteX2" fmla="*/ 259412 w 859019"/>
              <a:gd name="connsiteY2" fmla="*/ 0 h 494675"/>
              <a:gd name="connsiteX3" fmla="*/ 319373 w 859019"/>
              <a:gd name="connsiteY3" fmla="*/ 119921 h 494675"/>
              <a:gd name="connsiteX4" fmla="*/ 349353 w 859019"/>
              <a:gd name="connsiteY4" fmla="*/ 209862 h 494675"/>
              <a:gd name="connsiteX5" fmla="*/ 379334 w 859019"/>
              <a:gd name="connsiteY5" fmla="*/ 119921 h 494675"/>
              <a:gd name="connsiteX6" fmla="*/ 424304 w 859019"/>
              <a:gd name="connsiteY6" fmla="*/ 44970 h 494675"/>
              <a:gd name="connsiteX7" fmla="*/ 469275 w 859019"/>
              <a:gd name="connsiteY7" fmla="*/ 14990 h 494675"/>
              <a:gd name="connsiteX8" fmla="*/ 559216 w 859019"/>
              <a:gd name="connsiteY8" fmla="*/ 29980 h 494675"/>
              <a:gd name="connsiteX9" fmla="*/ 589196 w 859019"/>
              <a:gd name="connsiteY9" fmla="*/ 74951 h 494675"/>
              <a:gd name="connsiteX10" fmla="*/ 574206 w 859019"/>
              <a:gd name="connsiteY10" fmla="*/ 299803 h 494675"/>
              <a:gd name="connsiteX11" fmla="*/ 559216 w 859019"/>
              <a:gd name="connsiteY11" fmla="*/ 344774 h 494675"/>
              <a:gd name="connsiteX12" fmla="*/ 454284 w 859019"/>
              <a:gd name="connsiteY12" fmla="*/ 419725 h 494675"/>
              <a:gd name="connsiteX13" fmla="*/ 409314 w 859019"/>
              <a:gd name="connsiteY13" fmla="*/ 464695 h 494675"/>
              <a:gd name="connsiteX14" fmla="*/ 319373 w 859019"/>
              <a:gd name="connsiteY14" fmla="*/ 494675 h 494675"/>
              <a:gd name="connsiteX15" fmla="*/ 244422 w 859019"/>
              <a:gd name="connsiteY15" fmla="*/ 479685 h 494675"/>
              <a:gd name="connsiteX16" fmla="*/ 229432 w 859019"/>
              <a:gd name="connsiteY16" fmla="*/ 434715 h 494675"/>
              <a:gd name="connsiteX17" fmla="*/ 199452 w 859019"/>
              <a:gd name="connsiteY17" fmla="*/ 404734 h 494675"/>
              <a:gd name="connsiteX18" fmla="*/ 139491 w 859019"/>
              <a:gd name="connsiteY18" fmla="*/ 269823 h 494675"/>
              <a:gd name="connsiteX19" fmla="*/ 94521 w 859019"/>
              <a:gd name="connsiteY19" fmla="*/ 179882 h 494675"/>
              <a:gd name="connsiteX20" fmla="*/ 34560 w 859019"/>
              <a:gd name="connsiteY20" fmla="*/ 119921 h 494675"/>
              <a:gd name="connsiteX21" fmla="*/ 4580 w 859019"/>
              <a:gd name="connsiteY21" fmla="*/ 74951 h 494675"/>
              <a:gd name="connsiteX22" fmla="*/ 124501 w 859019"/>
              <a:gd name="connsiteY22" fmla="*/ 164892 h 494675"/>
              <a:gd name="connsiteX23" fmla="*/ 154481 w 859019"/>
              <a:gd name="connsiteY23" fmla="*/ 209862 h 494675"/>
              <a:gd name="connsiteX24" fmla="*/ 214442 w 859019"/>
              <a:gd name="connsiteY24" fmla="*/ 284813 h 494675"/>
              <a:gd name="connsiteX25" fmla="*/ 229432 w 859019"/>
              <a:gd name="connsiteY25" fmla="*/ 329784 h 494675"/>
              <a:gd name="connsiteX26" fmla="*/ 364344 w 859019"/>
              <a:gd name="connsiteY26" fmla="*/ 404734 h 494675"/>
              <a:gd name="connsiteX27" fmla="*/ 469275 w 859019"/>
              <a:gd name="connsiteY27" fmla="*/ 374754 h 494675"/>
              <a:gd name="connsiteX28" fmla="*/ 559216 w 859019"/>
              <a:gd name="connsiteY28" fmla="*/ 314793 h 494675"/>
              <a:gd name="connsiteX29" fmla="*/ 619176 w 859019"/>
              <a:gd name="connsiteY29" fmla="*/ 284813 h 494675"/>
              <a:gd name="connsiteX30" fmla="*/ 679137 w 859019"/>
              <a:gd name="connsiteY30" fmla="*/ 224852 h 494675"/>
              <a:gd name="connsiteX31" fmla="*/ 724107 w 859019"/>
              <a:gd name="connsiteY31" fmla="*/ 194872 h 494675"/>
              <a:gd name="connsiteX32" fmla="*/ 754088 w 859019"/>
              <a:gd name="connsiteY32" fmla="*/ 164892 h 494675"/>
              <a:gd name="connsiteX33" fmla="*/ 799058 w 859019"/>
              <a:gd name="connsiteY33" fmla="*/ 149902 h 494675"/>
              <a:gd name="connsiteX34" fmla="*/ 859019 w 859019"/>
              <a:gd name="connsiteY34" fmla="*/ 119921 h 494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859019" h="494675">
                <a:moveTo>
                  <a:pt x="394324" y="404734"/>
                </a:moveTo>
                <a:cubicBezTo>
                  <a:pt x="222171" y="447774"/>
                  <a:pt x="227210" y="467245"/>
                  <a:pt x="154481" y="59961"/>
                </a:cubicBezTo>
                <a:cubicBezTo>
                  <a:pt x="147399" y="20303"/>
                  <a:pt x="224435" y="19987"/>
                  <a:pt x="259412" y="0"/>
                </a:cubicBezTo>
                <a:cubicBezTo>
                  <a:pt x="299409" y="59994"/>
                  <a:pt x="290036" y="39243"/>
                  <a:pt x="319373" y="119921"/>
                </a:cubicBezTo>
                <a:cubicBezTo>
                  <a:pt x="330173" y="149620"/>
                  <a:pt x="349353" y="209862"/>
                  <a:pt x="349353" y="209862"/>
                </a:cubicBezTo>
                <a:lnTo>
                  <a:pt x="379334" y="119921"/>
                </a:lnTo>
                <a:cubicBezTo>
                  <a:pt x="394610" y="74093"/>
                  <a:pt x="386893" y="74899"/>
                  <a:pt x="424304" y="44970"/>
                </a:cubicBezTo>
                <a:cubicBezTo>
                  <a:pt x="438372" y="33715"/>
                  <a:pt x="454285" y="24983"/>
                  <a:pt x="469275" y="14990"/>
                </a:cubicBezTo>
                <a:cubicBezTo>
                  <a:pt x="499255" y="19987"/>
                  <a:pt x="532031" y="16387"/>
                  <a:pt x="559216" y="29980"/>
                </a:cubicBezTo>
                <a:cubicBezTo>
                  <a:pt x="575330" y="38037"/>
                  <a:pt x="588197" y="56963"/>
                  <a:pt x="589196" y="74951"/>
                </a:cubicBezTo>
                <a:cubicBezTo>
                  <a:pt x="593363" y="149952"/>
                  <a:pt x="582501" y="225145"/>
                  <a:pt x="574206" y="299803"/>
                </a:cubicBezTo>
                <a:cubicBezTo>
                  <a:pt x="572461" y="315508"/>
                  <a:pt x="569332" y="332635"/>
                  <a:pt x="559216" y="344774"/>
                </a:cubicBezTo>
                <a:cubicBezTo>
                  <a:pt x="534673" y="374225"/>
                  <a:pt x="484108" y="394872"/>
                  <a:pt x="454284" y="419725"/>
                </a:cubicBezTo>
                <a:cubicBezTo>
                  <a:pt x="437998" y="433296"/>
                  <a:pt x="427845" y="454400"/>
                  <a:pt x="409314" y="464695"/>
                </a:cubicBezTo>
                <a:cubicBezTo>
                  <a:pt x="381689" y="480042"/>
                  <a:pt x="319373" y="494675"/>
                  <a:pt x="319373" y="494675"/>
                </a:cubicBezTo>
                <a:cubicBezTo>
                  <a:pt x="294389" y="489678"/>
                  <a:pt x="265621" y="493818"/>
                  <a:pt x="244422" y="479685"/>
                </a:cubicBezTo>
                <a:cubicBezTo>
                  <a:pt x="231275" y="470920"/>
                  <a:pt x="237561" y="448264"/>
                  <a:pt x="229432" y="434715"/>
                </a:cubicBezTo>
                <a:cubicBezTo>
                  <a:pt x="222161" y="422596"/>
                  <a:pt x="209445" y="414728"/>
                  <a:pt x="199452" y="404734"/>
                </a:cubicBezTo>
                <a:cubicBezTo>
                  <a:pt x="163774" y="297702"/>
                  <a:pt x="187001" y="341088"/>
                  <a:pt x="139491" y="269823"/>
                </a:cubicBezTo>
                <a:cubicBezTo>
                  <a:pt x="124982" y="226296"/>
                  <a:pt x="126222" y="216866"/>
                  <a:pt x="94521" y="179882"/>
                </a:cubicBezTo>
                <a:cubicBezTo>
                  <a:pt x="76126" y="158421"/>
                  <a:pt x="50239" y="143440"/>
                  <a:pt x="34560" y="119921"/>
                </a:cubicBezTo>
                <a:cubicBezTo>
                  <a:pt x="24567" y="104931"/>
                  <a:pt x="-12898" y="70582"/>
                  <a:pt x="4580" y="74951"/>
                </a:cubicBezTo>
                <a:cubicBezTo>
                  <a:pt x="28562" y="80946"/>
                  <a:pt x="99527" y="133674"/>
                  <a:pt x="124501" y="164892"/>
                </a:cubicBezTo>
                <a:cubicBezTo>
                  <a:pt x="135755" y="178960"/>
                  <a:pt x="143227" y="195794"/>
                  <a:pt x="154481" y="209862"/>
                </a:cubicBezTo>
                <a:cubicBezTo>
                  <a:pt x="239920" y="316660"/>
                  <a:pt x="122168" y="146403"/>
                  <a:pt x="214442" y="284813"/>
                </a:cubicBezTo>
                <a:cubicBezTo>
                  <a:pt x="219439" y="299803"/>
                  <a:pt x="218259" y="318611"/>
                  <a:pt x="229432" y="329784"/>
                </a:cubicBezTo>
                <a:cubicBezTo>
                  <a:pt x="280976" y="381328"/>
                  <a:pt x="307794" y="385885"/>
                  <a:pt x="364344" y="404734"/>
                </a:cubicBezTo>
                <a:cubicBezTo>
                  <a:pt x="378456" y="401206"/>
                  <a:pt x="451681" y="384528"/>
                  <a:pt x="469275" y="374754"/>
                </a:cubicBezTo>
                <a:cubicBezTo>
                  <a:pt x="500773" y="357255"/>
                  <a:pt x="526988" y="330907"/>
                  <a:pt x="559216" y="314793"/>
                </a:cubicBezTo>
                <a:cubicBezTo>
                  <a:pt x="579203" y="304800"/>
                  <a:pt x="601299" y="298220"/>
                  <a:pt x="619176" y="284813"/>
                </a:cubicBezTo>
                <a:cubicBezTo>
                  <a:pt x="641789" y="267853"/>
                  <a:pt x="655618" y="240531"/>
                  <a:pt x="679137" y="224852"/>
                </a:cubicBezTo>
                <a:cubicBezTo>
                  <a:pt x="694127" y="214859"/>
                  <a:pt x="710039" y="206126"/>
                  <a:pt x="724107" y="194872"/>
                </a:cubicBezTo>
                <a:cubicBezTo>
                  <a:pt x="735143" y="186043"/>
                  <a:pt x="741969" y="172163"/>
                  <a:pt x="754088" y="164892"/>
                </a:cubicBezTo>
                <a:cubicBezTo>
                  <a:pt x="767637" y="156763"/>
                  <a:pt x="784068" y="154899"/>
                  <a:pt x="799058" y="149902"/>
                </a:cubicBezTo>
                <a:cubicBezTo>
                  <a:pt x="848186" y="117149"/>
                  <a:pt x="826013" y="119921"/>
                  <a:pt x="859019" y="119921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6531412" y="4043586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531412" y="5719986"/>
            <a:ext cx="110639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“cat”</a:t>
            </a:r>
          </a:p>
        </p:txBody>
      </p:sp>
      <p:sp>
        <p:nvSpPr>
          <p:cNvPr id="17" name="TextBox 16"/>
          <p:cNvSpPr txBox="1"/>
          <p:nvPr/>
        </p:nvSpPr>
        <p:spPr>
          <a:xfrm rot="19984876">
            <a:off x="6483942" y="4616950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“meow”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0" name="Freeform 19"/>
          <p:cNvSpPr/>
          <p:nvPr/>
        </p:nvSpPr>
        <p:spPr>
          <a:xfrm>
            <a:off x="4377948" y="4107422"/>
            <a:ext cx="1185756" cy="1505080"/>
          </a:xfrm>
          <a:custGeom>
            <a:avLst/>
            <a:gdLst>
              <a:gd name="connsiteX0" fmla="*/ 758667 w 1272103"/>
              <a:gd name="connsiteY0" fmla="*/ 104932 h 1633928"/>
              <a:gd name="connsiteX1" fmla="*/ 698706 w 1272103"/>
              <a:gd name="connsiteY1" fmla="*/ 119922 h 1633928"/>
              <a:gd name="connsiteX2" fmla="*/ 9159 w 1272103"/>
              <a:gd name="connsiteY2" fmla="*/ 764499 h 1633928"/>
              <a:gd name="connsiteX3" fmla="*/ 24149 w 1272103"/>
              <a:gd name="connsiteY3" fmla="*/ 1543987 h 1633928"/>
              <a:gd name="connsiteX4" fmla="*/ 114090 w 1272103"/>
              <a:gd name="connsiteY4" fmla="*/ 1573968 h 1633928"/>
              <a:gd name="connsiteX5" fmla="*/ 249001 w 1272103"/>
              <a:gd name="connsiteY5" fmla="*/ 1618938 h 1633928"/>
              <a:gd name="connsiteX6" fmla="*/ 293972 w 1272103"/>
              <a:gd name="connsiteY6" fmla="*/ 1633928 h 1633928"/>
              <a:gd name="connsiteX7" fmla="*/ 548805 w 1272103"/>
              <a:gd name="connsiteY7" fmla="*/ 1618938 h 1633928"/>
              <a:gd name="connsiteX8" fmla="*/ 608765 w 1272103"/>
              <a:gd name="connsiteY8" fmla="*/ 1603948 h 1633928"/>
              <a:gd name="connsiteX9" fmla="*/ 713696 w 1272103"/>
              <a:gd name="connsiteY9" fmla="*/ 1588958 h 1633928"/>
              <a:gd name="connsiteX10" fmla="*/ 788647 w 1272103"/>
              <a:gd name="connsiteY10" fmla="*/ 1573968 h 1633928"/>
              <a:gd name="connsiteX11" fmla="*/ 848608 w 1272103"/>
              <a:gd name="connsiteY11" fmla="*/ 1558977 h 1633928"/>
              <a:gd name="connsiteX12" fmla="*/ 1223362 w 1272103"/>
              <a:gd name="connsiteY12" fmla="*/ 1528997 h 1633928"/>
              <a:gd name="connsiteX13" fmla="*/ 1223362 w 1272103"/>
              <a:gd name="connsiteY13" fmla="*/ 719528 h 1633928"/>
              <a:gd name="connsiteX14" fmla="*/ 1208372 w 1272103"/>
              <a:gd name="connsiteY14" fmla="*/ 644577 h 1633928"/>
              <a:gd name="connsiteX15" fmla="*/ 1193382 w 1272103"/>
              <a:gd name="connsiteY15" fmla="*/ 554636 h 1633928"/>
              <a:gd name="connsiteX16" fmla="*/ 1178392 w 1272103"/>
              <a:gd name="connsiteY16" fmla="*/ 479686 h 1633928"/>
              <a:gd name="connsiteX17" fmla="*/ 1163401 w 1272103"/>
              <a:gd name="connsiteY17" fmla="*/ 359764 h 1633928"/>
              <a:gd name="connsiteX18" fmla="*/ 1148411 w 1272103"/>
              <a:gd name="connsiteY18" fmla="*/ 254833 h 1633928"/>
              <a:gd name="connsiteX19" fmla="*/ 1133421 w 1272103"/>
              <a:gd name="connsiteY19" fmla="*/ 89941 h 1633928"/>
              <a:gd name="connsiteX20" fmla="*/ 1118431 w 1272103"/>
              <a:gd name="connsiteY20" fmla="*/ 29981 h 1633928"/>
              <a:gd name="connsiteX21" fmla="*/ 1088451 w 1272103"/>
              <a:gd name="connsiteY21" fmla="*/ 0 h 1633928"/>
              <a:gd name="connsiteX22" fmla="*/ 803637 w 1272103"/>
              <a:gd name="connsiteY22" fmla="*/ 29981 h 1633928"/>
              <a:gd name="connsiteX23" fmla="*/ 653736 w 1272103"/>
              <a:gd name="connsiteY23" fmla="*/ 74951 h 163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72103" h="1633928">
                <a:moveTo>
                  <a:pt x="758667" y="104932"/>
                </a:moveTo>
                <a:cubicBezTo>
                  <a:pt x="738680" y="109929"/>
                  <a:pt x="719291" y="119082"/>
                  <a:pt x="698706" y="119922"/>
                </a:cubicBezTo>
                <a:cubicBezTo>
                  <a:pt x="-186113" y="156037"/>
                  <a:pt x="29868" y="-105296"/>
                  <a:pt x="9159" y="764499"/>
                </a:cubicBezTo>
                <a:cubicBezTo>
                  <a:pt x="14156" y="1024328"/>
                  <a:pt x="-9259" y="1286266"/>
                  <a:pt x="24149" y="1543987"/>
                </a:cubicBezTo>
                <a:cubicBezTo>
                  <a:pt x="28212" y="1575327"/>
                  <a:pt x="84110" y="1563974"/>
                  <a:pt x="114090" y="1573968"/>
                </a:cubicBezTo>
                <a:lnTo>
                  <a:pt x="249001" y="1618938"/>
                </a:lnTo>
                <a:lnTo>
                  <a:pt x="293972" y="1633928"/>
                </a:lnTo>
                <a:cubicBezTo>
                  <a:pt x="378916" y="1628931"/>
                  <a:pt x="464097" y="1627005"/>
                  <a:pt x="548805" y="1618938"/>
                </a:cubicBezTo>
                <a:cubicBezTo>
                  <a:pt x="569314" y="1616985"/>
                  <a:pt x="588496" y="1607633"/>
                  <a:pt x="608765" y="1603948"/>
                </a:cubicBezTo>
                <a:cubicBezTo>
                  <a:pt x="643527" y="1597628"/>
                  <a:pt x="678845" y="1594766"/>
                  <a:pt x="713696" y="1588958"/>
                </a:cubicBezTo>
                <a:cubicBezTo>
                  <a:pt x="738828" y="1584769"/>
                  <a:pt x="763775" y="1579495"/>
                  <a:pt x="788647" y="1573968"/>
                </a:cubicBezTo>
                <a:cubicBezTo>
                  <a:pt x="808759" y="1569499"/>
                  <a:pt x="828115" y="1561097"/>
                  <a:pt x="848608" y="1558977"/>
                </a:cubicBezTo>
                <a:cubicBezTo>
                  <a:pt x="973260" y="1546082"/>
                  <a:pt x="1223362" y="1528997"/>
                  <a:pt x="1223362" y="1528997"/>
                </a:cubicBezTo>
                <a:cubicBezTo>
                  <a:pt x="1318249" y="1244336"/>
                  <a:pt x="1250013" y="1465770"/>
                  <a:pt x="1223362" y="719528"/>
                </a:cubicBezTo>
                <a:cubicBezTo>
                  <a:pt x="1222453" y="694066"/>
                  <a:pt x="1212930" y="669644"/>
                  <a:pt x="1208372" y="644577"/>
                </a:cubicBezTo>
                <a:cubicBezTo>
                  <a:pt x="1202935" y="614673"/>
                  <a:pt x="1198819" y="584540"/>
                  <a:pt x="1193382" y="554636"/>
                </a:cubicBezTo>
                <a:cubicBezTo>
                  <a:pt x="1188824" y="529569"/>
                  <a:pt x="1182266" y="504868"/>
                  <a:pt x="1178392" y="479686"/>
                </a:cubicBezTo>
                <a:cubicBezTo>
                  <a:pt x="1172266" y="439869"/>
                  <a:pt x="1168725" y="399696"/>
                  <a:pt x="1163401" y="359764"/>
                </a:cubicBezTo>
                <a:cubicBezTo>
                  <a:pt x="1158731" y="324742"/>
                  <a:pt x="1152313" y="289949"/>
                  <a:pt x="1148411" y="254833"/>
                </a:cubicBezTo>
                <a:cubicBezTo>
                  <a:pt x="1142316" y="199980"/>
                  <a:pt x="1140715" y="144648"/>
                  <a:pt x="1133421" y="89941"/>
                </a:cubicBezTo>
                <a:cubicBezTo>
                  <a:pt x="1130698" y="69520"/>
                  <a:pt x="1127644" y="48408"/>
                  <a:pt x="1118431" y="29981"/>
                </a:cubicBezTo>
                <a:cubicBezTo>
                  <a:pt x="1112111" y="17340"/>
                  <a:pt x="1098444" y="9994"/>
                  <a:pt x="1088451" y="0"/>
                </a:cubicBezTo>
                <a:cubicBezTo>
                  <a:pt x="977865" y="8507"/>
                  <a:pt x="904382" y="8393"/>
                  <a:pt x="803637" y="29981"/>
                </a:cubicBezTo>
                <a:cubicBezTo>
                  <a:pt x="689222" y="54498"/>
                  <a:pt x="716138" y="43750"/>
                  <a:pt x="653736" y="74951"/>
                </a:cubicBezTo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377948" y="5783822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“seal”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05332" y="4297634"/>
            <a:ext cx="1097257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endParaRPr lang="en-US" sz="2400" dirty="0">
              <a:solidFill>
                <a:srgbClr val="0432FF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ow</a:t>
            </a:r>
            <a:r>
              <a:rPr lang="en-US" sz="2400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3459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"/>
    </mc:Choice>
    <mc:Fallback xmlns="">
      <p:transition spd="slow" advTm="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Maps and Tallying</a:t>
            </a:r>
          </a:p>
        </p:txBody>
      </p:sp>
      <p:sp>
        <p:nvSpPr>
          <p:cNvPr id="1618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231775" indent="-231775">
              <a:tabLst>
                <a:tab pos="2228850" algn="l"/>
              </a:tabLst>
            </a:pPr>
            <a:r>
              <a:rPr lang="en-US" altLang="x-none"/>
              <a:t>a map can be thought of as generalization of a tallying array</a:t>
            </a:r>
          </a:p>
          <a:p>
            <a:pPr marL="625475" lvl="1" indent="-279400">
              <a:tabLst>
                <a:tab pos="2228850" algn="l"/>
              </a:tabLst>
            </a:pPr>
            <a:r>
              <a:rPr lang="en-US" altLang="x-none"/>
              <a:t>the "index" (key) doesn't have to be an </a:t>
            </a:r>
            <a:r>
              <a:rPr lang="en-US" altLang="x-none">
                <a:latin typeface="Consolas" charset="0"/>
              </a:rPr>
              <a:t>int</a:t>
            </a:r>
          </a:p>
          <a:p>
            <a:pPr marL="625475" lvl="1" indent="-279400">
              <a:tabLst>
                <a:tab pos="2228850" algn="l"/>
              </a:tabLst>
            </a:pPr>
            <a:endParaRPr lang="en-US" altLang="x-none" sz="800"/>
          </a:p>
          <a:p>
            <a:pPr marL="625475" lvl="1" indent="-279400">
              <a:tabLst>
                <a:tab pos="2228850" algn="l"/>
              </a:tabLst>
            </a:pPr>
            <a:r>
              <a:rPr lang="en-US" altLang="x-none"/>
              <a:t>count digits: </a:t>
            </a:r>
            <a:r>
              <a:rPr lang="en-US" altLang="x-none">
                <a:latin typeface="Consolas" charset="0"/>
              </a:rPr>
              <a:t>22092310907</a:t>
            </a:r>
          </a:p>
          <a:p>
            <a:pPr marL="625475" lvl="1" indent="-279400">
              <a:tabLst>
                <a:tab pos="2228850" algn="l"/>
              </a:tabLst>
            </a:pPr>
            <a:endParaRPr lang="en-US" altLang="x-none"/>
          </a:p>
          <a:p>
            <a:pPr marL="625475" lvl="1" indent="-279400">
              <a:tabLst>
                <a:tab pos="2228850" algn="l"/>
              </a:tabLst>
            </a:pPr>
            <a:endParaRPr lang="en-US" altLang="x-none"/>
          </a:p>
          <a:p>
            <a:pPr marL="625475" lvl="1" indent="-279400">
              <a:lnSpc>
                <a:spcPct val="70000"/>
              </a:lnSpc>
              <a:buFontTx/>
              <a:buNone/>
              <a:tabLst>
                <a:tab pos="2228850" algn="l"/>
              </a:tabLst>
            </a:pPr>
            <a:r>
              <a:rPr lang="en-US" altLang="x-none">
                <a:solidFill>
                  <a:srgbClr val="008000"/>
                </a:solidFill>
                <a:latin typeface="Consolas" charset="0"/>
              </a:rPr>
              <a:t>	// (R)epublican, (D)emocrat, (I)ndependent</a:t>
            </a:r>
          </a:p>
          <a:p>
            <a:pPr marL="625475" lvl="1" indent="-279400">
              <a:lnSpc>
                <a:spcPct val="70000"/>
              </a:lnSpc>
              <a:tabLst>
                <a:tab pos="2228850" algn="l"/>
              </a:tabLst>
            </a:pPr>
            <a:r>
              <a:rPr lang="en-US" altLang="x-none"/>
              <a:t>count votes:	</a:t>
            </a:r>
            <a:r>
              <a:rPr lang="en-US" altLang="x-none">
                <a:latin typeface="Consolas" charset="0"/>
              </a:rPr>
              <a:t>"RDDDDDDRRRRRDDDDDDRDRRIRDRRIRDRRID"</a:t>
            </a:r>
          </a:p>
        </p:txBody>
      </p:sp>
      <p:graphicFrame>
        <p:nvGraphicFramePr>
          <p:cNvPr id="1618948" name="Group 4"/>
          <p:cNvGraphicFramePr>
            <a:graphicFrameLocks noGrp="1"/>
          </p:cNvGraphicFramePr>
          <p:nvPr/>
        </p:nvGraphicFramePr>
        <p:xfrm>
          <a:off x="4600575" y="2209800"/>
          <a:ext cx="4086225" cy="792480"/>
        </p:xfrm>
        <a:graphic>
          <a:graphicData uri="http://schemas.openxmlformats.org/drawingml/2006/table">
            <a:tbl>
              <a:tblPr/>
              <a:tblGrid>
                <a:gridCol w="7826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317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302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667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index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4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5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6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7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8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9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7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value</a:t>
                      </a:r>
                    </a:p>
                  </a:txBody>
                  <a:tcPr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618984" name="Line 40"/>
          <p:cNvSpPr>
            <a:spLocks noChangeShapeType="1"/>
          </p:cNvSpPr>
          <p:nvPr/>
        </p:nvSpPr>
        <p:spPr bwMode="auto">
          <a:xfrm>
            <a:off x="2971800" y="2695575"/>
            <a:ext cx="1371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aphicFrame>
        <p:nvGraphicFramePr>
          <p:cNvPr id="1618985" name="Group 41"/>
          <p:cNvGraphicFramePr>
            <a:graphicFrameLocks noGrp="1"/>
          </p:cNvGraphicFramePr>
          <p:nvPr/>
        </p:nvGraphicFramePr>
        <p:xfrm>
          <a:off x="1095375" y="4257675"/>
          <a:ext cx="2638425" cy="792480"/>
        </p:xfrm>
        <a:graphic>
          <a:graphicData uri="http://schemas.openxmlformats.org/drawingml/2006/table">
            <a:tbl>
              <a:tblPr/>
              <a:tblGrid>
                <a:gridCol w="8556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65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7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667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key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"R"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"D"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808080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"I"</a:t>
                      </a:r>
                    </a:p>
                  </a:txBody>
                  <a:tcPr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7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value</a:t>
                      </a:r>
                    </a:p>
                  </a:txBody>
                  <a:tcPr horzOverflow="overflow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16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charset="2"/>
                        <a:buNone/>
                        <a:tabLst/>
                      </a:pPr>
                      <a:r>
                        <a:rPr kumimoji="0" lang="en-US" altLang="x-none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619014" name="Text Box 70"/>
          <p:cNvSpPr txBox="1">
            <a:spLocks noChangeArrowheads="1"/>
          </p:cNvSpPr>
          <p:nvPr/>
        </p:nvSpPr>
        <p:spPr bwMode="auto">
          <a:xfrm>
            <a:off x="4724400" y="4473575"/>
            <a:ext cx="2176463" cy="15621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dirty="0"/>
              <a:t> </a:t>
            </a:r>
            <a:r>
              <a:rPr lang="en-US" altLang="x-none" u="sng" dirty="0"/>
              <a:t>key</a:t>
            </a:r>
            <a:r>
              <a:rPr lang="en-US" altLang="x-none" dirty="0"/>
              <a:t>            </a:t>
            </a:r>
            <a:r>
              <a:rPr lang="en-US" altLang="x-none" u="sng" dirty="0"/>
              <a:t>value</a:t>
            </a:r>
          </a:p>
          <a:p>
            <a:r>
              <a:rPr lang="en-US" altLang="x-none" dirty="0"/>
              <a:t>"R"	→    16</a:t>
            </a:r>
          </a:p>
          <a:p>
            <a:r>
              <a:rPr lang="en-US" altLang="x-none" dirty="0"/>
              <a:t>"D"	→    14</a:t>
            </a:r>
          </a:p>
          <a:p>
            <a:r>
              <a:rPr lang="en-US" altLang="x-none" dirty="0"/>
              <a:t>"I"	→      3</a:t>
            </a:r>
          </a:p>
        </p:txBody>
      </p:sp>
    </p:spTree>
    <p:extLst>
      <p:ext uri="{BB962C8B-B14F-4D97-AF65-F5344CB8AC3E}">
        <p14:creationId xmlns:p14="http://schemas.microsoft.com/office/powerpoint/2010/main" val="2512686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9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9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9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90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Practice: What's Trending?</a:t>
            </a:r>
          </a:p>
        </p:txBody>
      </p:sp>
      <p:sp>
        <p:nvSpPr>
          <p:cNvPr id="1636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Social media can be used to monitor popular conversation topics.</a:t>
            </a:r>
          </a:p>
          <a:p>
            <a:r>
              <a:rPr lang="en-US" altLang="x-none" dirty="0"/>
              <a:t>Write a program to count the frequency of </a:t>
            </a:r>
            <a:r>
              <a:rPr lang="en-US" altLang="x-none" b="1" dirty="0"/>
              <a:t>#hashtags</a:t>
            </a:r>
            <a:r>
              <a:rPr lang="en-US" altLang="x-none" dirty="0"/>
              <a:t> in tweets:</a:t>
            </a:r>
          </a:p>
          <a:p>
            <a:pPr lvl="1"/>
            <a:r>
              <a:rPr lang="en-US" altLang="x-none" dirty="0"/>
              <a:t>Read saved tweets from a large text file.</a:t>
            </a:r>
          </a:p>
          <a:p>
            <a:pPr lvl="1"/>
            <a:r>
              <a:rPr lang="en-US" altLang="x-none" dirty="0"/>
              <a:t>Report hashtags that occur at least 15 times.</a:t>
            </a:r>
          </a:p>
          <a:p>
            <a:pPr lvl="1">
              <a:buFontTx/>
              <a:buNone/>
            </a:pPr>
            <a:endParaRPr lang="en-US" altLang="x-none" dirty="0"/>
          </a:p>
          <a:p>
            <a:r>
              <a:rPr lang="en-US" altLang="x-none" dirty="0"/>
              <a:t>How can a </a:t>
            </a:r>
            <a:r>
              <a:rPr lang="en-US" altLang="x-none" b="1" dirty="0"/>
              <a:t>map</a:t>
            </a:r>
            <a:r>
              <a:rPr lang="en-US" altLang="x-none" dirty="0"/>
              <a:t> help us solve this problem?</a:t>
            </a:r>
          </a:p>
          <a:p>
            <a:pPr lvl="1">
              <a:buFontTx/>
              <a:buNone/>
            </a:pPr>
            <a:r>
              <a:rPr lang="en-US" altLang="x-none" dirty="0"/>
              <a:t>Given these hashtags</a:t>
            </a:r>
            <a:r>
              <a:rPr lang="is-IS" altLang="x-none" dirty="0"/>
              <a:t>…		We want to store...</a:t>
            </a:r>
            <a:endParaRPr lang="en-US" altLang="x-none" dirty="0"/>
          </a:p>
        </p:txBody>
      </p:sp>
      <p:sp>
        <p:nvSpPr>
          <p:cNvPr id="1620996" name="Rectangle 4"/>
          <p:cNvSpPr>
            <a:spLocks noChangeArrowheads="1"/>
          </p:cNvSpPr>
          <p:nvPr/>
        </p:nvSpPr>
        <p:spPr bwMode="auto">
          <a:xfrm>
            <a:off x="838200" y="4419600"/>
            <a:ext cx="2438400" cy="11969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x-none">
                <a:latin typeface="Consolas" charset="0"/>
                <a:ea typeface="ＭＳ Ｐゴシック" charset="-128"/>
              </a:rPr>
              <a:t>#stanford</a:t>
            </a:r>
          </a:p>
          <a:p>
            <a:r>
              <a:rPr lang="en-US" altLang="x-none">
                <a:latin typeface="Consolas" charset="0"/>
                <a:ea typeface="ＭＳ Ｐゴシック" charset="-128"/>
              </a:rPr>
              <a:t>#summer</a:t>
            </a:r>
          </a:p>
          <a:p>
            <a:r>
              <a:rPr lang="en-US" altLang="x-none">
                <a:latin typeface="Consolas" charset="0"/>
                <a:ea typeface="ＭＳ Ｐゴシック" charset="-128"/>
              </a:rPr>
              <a:t>#california</a:t>
            </a:r>
          </a:p>
          <a:p>
            <a:r>
              <a:rPr lang="en-US" altLang="x-none">
                <a:latin typeface="Consolas" charset="0"/>
                <a:ea typeface="ＭＳ Ｐゴシック" charset="-128"/>
              </a:rPr>
              <a:t>#stanford</a:t>
            </a:r>
          </a:p>
        </p:txBody>
      </p:sp>
      <p:sp>
        <p:nvSpPr>
          <p:cNvPr id="6" name="Text Box 70"/>
          <p:cNvSpPr txBox="1">
            <a:spLocks noChangeArrowheads="1"/>
          </p:cNvSpPr>
          <p:nvPr/>
        </p:nvSpPr>
        <p:spPr bwMode="auto">
          <a:xfrm>
            <a:off x="4724400" y="4419600"/>
            <a:ext cx="3505200" cy="11969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>
                <a:latin typeface="Consolas" charset="0"/>
                <a:ea typeface="ＭＳ Ｐゴシック" charset="-128"/>
              </a:rPr>
              <a:t>"</a:t>
            </a:r>
            <a:r>
              <a:rPr lang="en-US" altLang="x-none">
                <a:latin typeface="Consolas" charset="0"/>
                <a:ea typeface="ＭＳ Ｐゴシック" charset="-128"/>
              </a:rPr>
              <a:t>#stanford"   → 2</a:t>
            </a:r>
          </a:p>
          <a:p>
            <a:r>
              <a:rPr lang="en-US" altLang="en-US">
                <a:latin typeface="Consolas" charset="0"/>
                <a:ea typeface="ＭＳ Ｐゴシック" charset="-128"/>
              </a:rPr>
              <a:t>"</a:t>
            </a:r>
            <a:r>
              <a:rPr lang="en-US" altLang="x-none">
                <a:latin typeface="Consolas" charset="0"/>
                <a:ea typeface="ＭＳ Ｐゴシック" charset="-128"/>
              </a:rPr>
              <a:t>#summer"     → 1</a:t>
            </a:r>
          </a:p>
          <a:p>
            <a:r>
              <a:rPr lang="en-US" altLang="en-US">
                <a:latin typeface="Consolas" charset="0"/>
                <a:ea typeface="ＭＳ Ｐゴシック" charset="-128"/>
              </a:rPr>
              <a:t>"</a:t>
            </a:r>
            <a:r>
              <a:rPr lang="en-US" altLang="x-none">
                <a:latin typeface="Consolas" charset="0"/>
                <a:ea typeface="ＭＳ Ｐゴシック" charset="-128"/>
              </a:rPr>
              <a:t>#california" → 1</a:t>
            </a:r>
          </a:p>
        </p:txBody>
      </p:sp>
    </p:spTree>
    <p:extLst>
      <p:ext uri="{BB962C8B-B14F-4D97-AF65-F5344CB8AC3E}">
        <p14:creationId xmlns:p14="http://schemas.microsoft.com/office/powerpoint/2010/main" val="3582525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0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0996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Review: </a:t>
            </a:r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HashMaps</a:t>
            </a:r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 as Counters</a:t>
            </a:r>
          </a:p>
          <a:p>
            <a:r>
              <a:rPr lang="en-US" sz="3600" dirty="0"/>
              <a:t>Classes</a:t>
            </a:r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92689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Java Programs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600" dirty="0"/>
              <a:t>There are some </a:t>
            </a:r>
            <a:r>
              <a:rPr lang="en-US" sz="2600" i="1" dirty="0"/>
              <a:t>large</a:t>
            </a:r>
            <a:r>
              <a:rPr lang="en-US" sz="2600" dirty="0"/>
              <a:t> programs written in Java!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417523"/>
            <a:ext cx="3456898" cy="40594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835" y="2855279"/>
            <a:ext cx="3183965" cy="318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265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00" dirty="0"/>
              <a:t>Defining New Variable Types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726141" y="4086187"/>
            <a:ext cx="2042764" cy="234431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>
                <a:ea typeface="ＭＳ Ｐゴシック" charset="0"/>
              </a:rPr>
              <a:t>Artist</a:t>
            </a:r>
          </a:p>
          <a:p>
            <a:pPr algn="ctr">
              <a:defRPr/>
            </a:pPr>
            <a:endParaRPr lang="en-US" dirty="0">
              <a:ea typeface="ＭＳ Ｐゴシック" charset="0"/>
            </a:endParaRPr>
          </a:p>
          <a:p>
            <a:pPr marL="285750" indent="-285750">
              <a:buFontTx/>
              <a:buChar char="-"/>
              <a:defRPr/>
            </a:pPr>
            <a:r>
              <a:rPr lang="en-US" dirty="0">
                <a:ea typeface="ＭＳ Ｐゴシック" charset="0"/>
              </a:rPr>
              <a:t>Albums</a:t>
            </a:r>
          </a:p>
          <a:p>
            <a:pPr marL="285750" indent="-285750">
              <a:buFontTx/>
              <a:buChar char="-"/>
              <a:defRPr/>
            </a:pPr>
            <a:r>
              <a:rPr lang="en-US" dirty="0">
                <a:ea typeface="ＭＳ Ｐゴシック" charset="0"/>
              </a:rPr>
              <a:t>Awards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6162325" y="4086186"/>
            <a:ext cx="2042764" cy="234431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>
                <a:ea typeface="ＭＳ Ｐゴシック" charset="0"/>
              </a:rPr>
              <a:t>Song</a:t>
            </a:r>
          </a:p>
          <a:p>
            <a:pPr algn="ctr">
              <a:defRPr/>
            </a:pPr>
            <a:endParaRPr lang="en-US" dirty="0">
              <a:ea typeface="ＭＳ Ｐゴシック" charset="0"/>
            </a:endParaRPr>
          </a:p>
          <a:p>
            <a:pPr marL="285750" indent="-285750">
              <a:buFontTx/>
              <a:buChar char="-"/>
              <a:defRPr/>
            </a:pPr>
            <a:r>
              <a:rPr lang="en-US" dirty="0">
                <a:ea typeface="ＭＳ Ｐゴシック" charset="0"/>
              </a:rPr>
              <a:t>Length</a:t>
            </a:r>
          </a:p>
          <a:p>
            <a:pPr marL="285750" indent="-285750">
              <a:buFontTx/>
              <a:buChar char="-"/>
              <a:defRPr/>
            </a:pPr>
            <a:r>
              <a:rPr lang="en-US" dirty="0">
                <a:ea typeface="ＭＳ Ｐゴシック" charset="0"/>
              </a:rPr>
              <a:t>Collaborators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3444233" y="4086186"/>
            <a:ext cx="2042764" cy="234431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/>
          <a:lstStyle/>
          <a:p>
            <a:pPr algn="ctr">
              <a:defRPr/>
            </a:pPr>
            <a:r>
              <a:rPr lang="en-US" dirty="0">
                <a:ea typeface="ＭＳ Ｐゴシック" charset="0"/>
              </a:rPr>
              <a:t>Album</a:t>
            </a:r>
          </a:p>
          <a:p>
            <a:pPr algn="ctr">
              <a:defRPr/>
            </a:pPr>
            <a:endParaRPr lang="en-US" dirty="0">
              <a:ea typeface="ＭＳ Ｐゴシック" charset="0"/>
            </a:endParaRPr>
          </a:p>
          <a:p>
            <a:pPr marL="285750" indent="-285750">
              <a:buFontTx/>
              <a:buChar char="-"/>
              <a:defRPr/>
            </a:pPr>
            <a:r>
              <a:rPr lang="en-US" dirty="0">
                <a:ea typeface="ＭＳ Ｐゴシック" charset="0"/>
              </a:rPr>
              <a:t>Songs</a:t>
            </a:r>
          </a:p>
          <a:p>
            <a:pPr marL="285750" indent="-285750">
              <a:buFontTx/>
              <a:buChar char="-"/>
              <a:defRPr/>
            </a:pPr>
            <a:r>
              <a:rPr lang="en-US" dirty="0">
                <a:ea typeface="ＭＳ Ｐゴシック" charset="0"/>
              </a:rPr>
              <a:t>Producer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82FD60-74DA-2B40-89B3-8B5012BF5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549" y="1389527"/>
            <a:ext cx="2450132" cy="245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24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Class?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/>
              <a:t>A class defines a new variable type.</a:t>
            </a:r>
          </a:p>
        </p:txBody>
      </p:sp>
    </p:spTree>
    <p:extLst>
      <p:ext uri="{BB962C8B-B14F-4D97-AF65-F5344CB8AC3E}">
        <p14:creationId xmlns:p14="http://schemas.microsoft.com/office/powerpoint/2010/main" val="1342627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Useful?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dirty="0"/>
              <a:t>Classes</a:t>
            </a:r>
            <a:r>
              <a:rPr lang="en-US" sz="2600" dirty="0"/>
              <a:t> let you define new types of variables, which lets you decompose your program code across different files.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dirty="0"/>
              <a:t>Non-primitive variable types “hide” information. They let programmers do potentially complicated operations without having to understand </a:t>
            </a:r>
            <a:r>
              <a:rPr lang="en-US" sz="2600" i="1" dirty="0"/>
              <a:t>how </a:t>
            </a:r>
            <a:r>
              <a:rPr lang="en-US" sz="2600" dirty="0"/>
              <a:t>those operations are performed.</a:t>
            </a:r>
          </a:p>
          <a:p>
            <a:pPr lvl="1"/>
            <a:r>
              <a:rPr lang="en-US" sz="2400" dirty="0"/>
              <a:t>Example: The </a:t>
            </a:r>
            <a:r>
              <a:rPr lang="en-US" sz="2400" dirty="0" err="1"/>
              <a:t>ArrayList</a:t>
            </a:r>
            <a:r>
              <a:rPr lang="en-US" sz="2400" dirty="0"/>
              <a:t> class provides programmers a contract: “Give me a value to add, and it will end up at the end of the list.” Behind the scenes, the </a:t>
            </a:r>
            <a:r>
              <a:rPr lang="en-US" sz="2400" dirty="0" err="1"/>
              <a:t>ArrayList</a:t>
            </a:r>
            <a:r>
              <a:rPr lang="en-US" sz="2400" dirty="0"/>
              <a:t> might have to make a new array, copy all the old elements into the new array, and then put the value in the first open slot in the new array.</a:t>
            </a:r>
          </a:p>
        </p:txBody>
      </p:sp>
    </p:spTree>
    <p:extLst>
      <p:ext uri="{BB962C8B-B14F-4D97-AF65-F5344CB8AC3E}">
        <p14:creationId xmlns:p14="http://schemas.microsoft.com/office/powerpoint/2010/main" val="1688608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Classes Are Like Blueprints</a:t>
            </a:r>
          </a:p>
        </p:txBody>
      </p:sp>
      <p:sp>
        <p:nvSpPr>
          <p:cNvPr id="1458179" name="Text Box 3"/>
          <p:cNvSpPr txBox="1">
            <a:spLocks noChangeArrowheads="1"/>
          </p:cNvSpPr>
          <p:nvPr/>
        </p:nvSpPr>
        <p:spPr bwMode="auto">
          <a:xfrm>
            <a:off x="1600200" y="1358900"/>
            <a:ext cx="4876800" cy="21907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iPod blueprint (class)</a:t>
            </a:r>
          </a:p>
          <a:p>
            <a:pPr>
              <a:lnSpc>
                <a:spcPct val="90000"/>
              </a:lnSpc>
              <a:spcBef>
                <a:spcPts val="500"/>
              </a:spcBef>
              <a:buClr>
                <a:srgbClr val="800080"/>
              </a:buClr>
              <a:buSzPct val="55000"/>
              <a:buFont typeface="Wingdings" charset="2"/>
              <a:buNone/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state:</a:t>
            </a:r>
            <a:br>
              <a:rPr lang="en-US" altLang="x-none" sz="1400" b="1" u="sng">
                <a:ea typeface="Times New Roman" charset="0"/>
                <a:cs typeface="Times New Roman" charset="0"/>
              </a:rPr>
            </a:br>
            <a:r>
              <a:rPr lang="en-US" altLang="x-none" sz="1400" b="1">
                <a:ea typeface="Times New Roman" charset="0"/>
                <a:cs typeface="Times New Roman" charset="0"/>
              </a:rPr>
              <a:t>  </a:t>
            </a:r>
            <a:r>
              <a:rPr lang="en-US" altLang="x-none" sz="1400">
                <a:ea typeface="Times New Roman" charset="0"/>
                <a:cs typeface="Times New Roman" charset="0"/>
              </a:rPr>
              <a:t>current song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volume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battery life</a:t>
            </a:r>
          </a:p>
          <a:p>
            <a:pPr>
              <a:lnSpc>
                <a:spcPct val="90000"/>
              </a:lnSpc>
              <a:spcBef>
                <a:spcPts val="500"/>
              </a:spcBef>
              <a:buClr>
                <a:srgbClr val="800080"/>
              </a:buClr>
              <a:buSzPct val="55000"/>
              <a:buFont typeface="Wingdings" charset="2"/>
              <a:buNone/>
            </a:pPr>
            <a:r>
              <a:rPr lang="en-US" altLang="x-none" sz="1400" b="1" u="sng">
                <a:ea typeface="Times New Roman" charset="0"/>
                <a:cs typeface="Times New Roman" charset="0"/>
              </a:rPr>
              <a:t>behavior:</a:t>
            </a:r>
            <a:br>
              <a:rPr lang="en-US" altLang="x-none" sz="1400" b="1" u="sng">
                <a:ea typeface="Times New Roman" charset="0"/>
                <a:cs typeface="Times New Roman" charset="0"/>
              </a:rPr>
            </a:br>
            <a:r>
              <a:rPr lang="en-US" altLang="x-none" sz="1400" b="1">
                <a:ea typeface="Times New Roman" charset="0"/>
                <a:cs typeface="Times New Roman" charset="0"/>
              </a:rPr>
              <a:t>  </a:t>
            </a:r>
            <a:r>
              <a:rPr lang="en-US" altLang="x-none" sz="1400">
                <a:ea typeface="Times New Roman" charset="0"/>
                <a:cs typeface="Times New Roman" charset="0"/>
              </a:rPr>
              <a:t>power on/off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change station/song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change volume</a:t>
            </a:r>
            <a:br>
              <a:rPr lang="en-US" altLang="x-none" sz="1400">
                <a:ea typeface="Times New Roman" charset="0"/>
                <a:cs typeface="Times New Roman" charset="0"/>
              </a:rPr>
            </a:br>
            <a:r>
              <a:rPr lang="en-US" altLang="x-none" sz="1400">
                <a:ea typeface="Times New Roman" charset="0"/>
                <a:cs typeface="Times New Roman" charset="0"/>
              </a:rPr>
              <a:t>  choose random song</a:t>
            </a:r>
          </a:p>
        </p:txBody>
      </p:sp>
      <p:grpSp>
        <p:nvGrpSpPr>
          <p:cNvPr id="1458180" name="Group 4"/>
          <p:cNvGrpSpPr>
            <a:grpSpLocks/>
          </p:cNvGrpSpPr>
          <p:nvPr/>
        </p:nvGrpSpPr>
        <p:grpSpPr bwMode="auto">
          <a:xfrm>
            <a:off x="304800" y="4387850"/>
            <a:ext cx="8077200" cy="2035175"/>
            <a:chOff x="192" y="2967"/>
            <a:chExt cx="5088" cy="1282"/>
          </a:xfrm>
        </p:grpSpPr>
        <p:sp>
          <p:nvSpPr>
            <p:cNvPr id="1458181" name="Text Box 5"/>
            <p:cNvSpPr txBox="1">
              <a:spLocks noChangeArrowheads="1"/>
            </p:cNvSpPr>
            <p:nvPr/>
          </p:nvSpPr>
          <p:spPr bwMode="auto">
            <a:xfrm>
              <a:off x="192" y="2967"/>
              <a:ext cx="1344" cy="128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(variable) #1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“</a:t>
              </a:r>
              <a:r>
                <a:rPr lang="en-US" altLang="x-none" sz="12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Follow Your Arrow</a:t>
              </a: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”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17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2.5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  <p:sp>
          <p:nvSpPr>
            <p:cNvPr id="1458182" name="Text Box 6"/>
            <p:cNvSpPr txBox="1">
              <a:spLocks noChangeArrowheads="1"/>
            </p:cNvSpPr>
            <p:nvPr/>
          </p:nvSpPr>
          <p:spPr bwMode="auto">
            <a:xfrm>
              <a:off x="2016" y="2967"/>
              <a:ext cx="1344" cy="128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(variable) #2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“Tightrope”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9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3.41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  <p:sp>
          <p:nvSpPr>
            <p:cNvPr id="1458183" name="Text Box 7"/>
            <p:cNvSpPr txBox="1">
              <a:spLocks noChangeArrowheads="1"/>
            </p:cNvSpPr>
            <p:nvPr/>
          </p:nvSpPr>
          <p:spPr bwMode="auto">
            <a:xfrm>
              <a:off x="3936" y="2967"/>
              <a:ext cx="1344" cy="128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iPod (variable) #3</a:t>
              </a: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state: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song = “Burn”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volume = 24</a:t>
              </a:r>
              <a:b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  battery life = 1.8 </a:t>
              </a:r>
              <a:r>
                <a:rPr lang="en-US" altLang="x-none" sz="1400" dirty="0" err="1">
                  <a:solidFill>
                    <a:srgbClr val="003399"/>
                  </a:solidFill>
                  <a:ea typeface="Times New Roman" charset="0"/>
                  <a:cs typeface="Times New Roman" charset="0"/>
                </a:rPr>
                <a:t>hrs</a:t>
              </a:r>
              <a:endParaRPr lang="en-US" altLang="x-none" sz="1400" dirty="0">
                <a:solidFill>
                  <a:srgbClr val="003399"/>
                </a:solidFill>
                <a:ea typeface="Times New Roman" charset="0"/>
                <a:cs typeface="Times New Roman" charset="0"/>
              </a:endParaRPr>
            </a:p>
            <a:p>
              <a:pPr>
                <a:lnSpc>
                  <a:spcPct val="80000"/>
                </a:lnSpc>
                <a:spcBef>
                  <a:spcPct val="50000"/>
                </a:spcBef>
              </a:pPr>
              <a:r>
                <a:rPr lang="en-US" altLang="x-none" sz="1400" b="1" u="sng" dirty="0">
                  <a:ea typeface="Times New Roman" charset="0"/>
                  <a:cs typeface="Times New Roman" charset="0"/>
                </a:rPr>
                <a:t>behavior:</a:t>
              </a:r>
              <a:br>
                <a:rPr lang="en-US" altLang="x-none" sz="1400" b="1" u="sng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power on/off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station/song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change volume</a:t>
              </a:r>
              <a:br>
                <a:rPr lang="en-US" altLang="x-none" sz="1400" dirty="0">
                  <a:ea typeface="Times New Roman" charset="0"/>
                  <a:cs typeface="Times New Roman" charset="0"/>
                </a:rPr>
              </a:br>
              <a:r>
                <a:rPr lang="en-US" altLang="x-none" sz="1400" dirty="0">
                  <a:ea typeface="Times New Roman" charset="0"/>
                  <a:cs typeface="Times New Roman" charset="0"/>
                </a:rPr>
                <a:t>  choose random song</a:t>
              </a:r>
            </a:p>
          </p:txBody>
        </p:sp>
      </p:grpSp>
      <p:grpSp>
        <p:nvGrpSpPr>
          <p:cNvPr id="1458185" name="Group 9"/>
          <p:cNvGrpSpPr>
            <a:grpSpLocks/>
          </p:cNvGrpSpPr>
          <p:nvPr/>
        </p:nvGrpSpPr>
        <p:grpSpPr bwMode="auto">
          <a:xfrm>
            <a:off x="2286000" y="3563938"/>
            <a:ext cx="4191000" cy="823912"/>
            <a:chOff x="1440" y="2304"/>
            <a:chExt cx="2640" cy="519"/>
          </a:xfrm>
        </p:grpSpPr>
        <p:sp>
          <p:nvSpPr>
            <p:cNvPr id="1458186" name="Line 10"/>
            <p:cNvSpPr>
              <a:spLocks noChangeShapeType="1"/>
            </p:cNvSpPr>
            <p:nvPr/>
          </p:nvSpPr>
          <p:spPr bwMode="auto">
            <a:xfrm flipH="1">
              <a:off x="1440" y="2304"/>
              <a:ext cx="1152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58187" name="Line 11"/>
            <p:cNvSpPr>
              <a:spLocks noChangeShapeType="1"/>
            </p:cNvSpPr>
            <p:nvPr/>
          </p:nvSpPr>
          <p:spPr bwMode="auto">
            <a:xfrm>
              <a:off x="2592" y="2304"/>
              <a:ext cx="96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1458188" name="Line 12"/>
            <p:cNvSpPr>
              <a:spLocks noChangeShapeType="1"/>
            </p:cNvSpPr>
            <p:nvPr/>
          </p:nvSpPr>
          <p:spPr bwMode="auto">
            <a:xfrm>
              <a:off x="2592" y="2304"/>
              <a:ext cx="1488" cy="5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1458189" name="Text Box 13"/>
          <p:cNvSpPr txBox="1">
            <a:spLocks noChangeArrowheads="1"/>
          </p:cNvSpPr>
          <p:nvPr/>
        </p:nvSpPr>
        <p:spPr bwMode="auto">
          <a:xfrm>
            <a:off x="5699125" y="3625850"/>
            <a:ext cx="169227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x-none" sz="1800" i="1">
                <a:ea typeface="Times New Roman" charset="0"/>
                <a:cs typeface="Times New Roman" charset="0"/>
              </a:rPr>
              <a:t>constructs</a:t>
            </a:r>
          </a:p>
        </p:txBody>
      </p:sp>
      <p:pic>
        <p:nvPicPr>
          <p:cNvPr id="1458190" name="Picture 14" descr="bluepri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492250"/>
            <a:ext cx="2209800" cy="1684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4" name="Picture 18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5" name="Picture 19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58196" name="Picture 20" descr="ip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050" y="5334000"/>
            <a:ext cx="692150" cy="115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380487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</a:t>
            </a:r>
            <a:r>
              <a:rPr lang="en-US" sz="3600" dirty="0" err="1"/>
              <a:t>HashMaps</a:t>
            </a:r>
            <a:endParaRPr lang="en-US" sz="3600" dirty="0"/>
          </a:p>
          <a:p>
            <a:r>
              <a:rPr lang="en-US" sz="3600" dirty="0" err="1"/>
              <a:t>HashMaps</a:t>
            </a:r>
            <a:r>
              <a:rPr lang="en-US" sz="3600" dirty="0"/>
              <a:t> as Counters</a:t>
            </a:r>
          </a:p>
          <a:p>
            <a:r>
              <a:rPr lang="en-US" sz="3600" dirty="0"/>
              <a:t>Classes</a:t>
            </a:r>
          </a:p>
          <a:p>
            <a:r>
              <a:rPr lang="en-US" sz="3600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8894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New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/>
              <a:t>Let’s define a new variable type called </a:t>
            </a:r>
            <a:r>
              <a:rPr lang="en-US" sz="3200" b="1" dirty="0" err="1"/>
              <a:t>BankAccount</a:t>
            </a:r>
            <a:r>
              <a:rPr lang="en-US" sz="3200" b="1" dirty="0"/>
              <a:t> </a:t>
            </a:r>
            <a:r>
              <a:rPr lang="en-US" sz="3200" dirty="0"/>
              <a:t>that represents information about a single person’s bank account.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A </a:t>
            </a:r>
            <a:r>
              <a:rPr lang="en-US" sz="3200" b="1" dirty="0" err="1"/>
              <a:t>BankAccount</a:t>
            </a:r>
            <a:r>
              <a:rPr lang="en-US" sz="3200" dirty="0"/>
              <a:t>:</a:t>
            </a:r>
          </a:p>
          <a:p>
            <a:pPr marL="0" indent="0">
              <a:buNone/>
            </a:pPr>
            <a:r>
              <a:rPr lang="en-US" sz="3200" dirty="0"/>
              <a:t>	- contains the name of account holder</a:t>
            </a:r>
          </a:p>
          <a:p>
            <a:pPr marL="0" indent="0">
              <a:buNone/>
            </a:pPr>
            <a:r>
              <a:rPr lang="en-US" sz="3200" dirty="0"/>
              <a:t>	- contains the balance</a:t>
            </a:r>
          </a:p>
          <a:p>
            <a:pPr marL="0" indent="0">
              <a:buNone/>
            </a:pPr>
            <a:r>
              <a:rPr lang="en-US" sz="3200" dirty="0"/>
              <a:t>	- can deposit money</a:t>
            </a:r>
          </a:p>
          <a:p>
            <a:pPr marL="0" indent="0">
              <a:buNone/>
            </a:pPr>
            <a:r>
              <a:rPr lang="en-US" sz="3200" dirty="0"/>
              <a:t>	- can withdraw money</a:t>
            </a:r>
          </a:p>
        </p:txBody>
      </p:sp>
    </p:spTree>
    <p:extLst>
      <p:ext uri="{BB962C8B-B14F-4D97-AF65-F5344CB8AC3E}">
        <p14:creationId xmlns:p14="http://schemas.microsoft.com/office/powerpoint/2010/main" val="12008380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if we could write a program like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colinAccount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(“Colin”, 50);</a:t>
            </a:r>
          </a:p>
          <a:p>
            <a:pPr marL="0" indent="0">
              <a:buNone/>
            </a:pP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colinAccount.deposit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“Colin now has: $” 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+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colinAccount.getBalance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());</a:t>
            </a:r>
          </a:p>
          <a:p>
            <a:pPr marL="0" indent="0">
              <a:buNone/>
            </a:pPr>
            <a:endParaRPr lang="en-US" sz="20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annieAccount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“Annie”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annieAccount.deposit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success = 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annieAccount.withdraw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(10);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 (success) {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“Annie withdrew $10.”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indent="0">
              <a:buNone/>
            </a:pP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annieAccount</a:t>
            </a: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);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392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New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/>
              <a:t>What information is inside this new variable type?</a:t>
            </a:r>
          </a:p>
          <a:p>
            <a:pPr marL="798512" lvl="1" indent="-457200"/>
            <a:r>
              <a:rPr lang="en-US" sz="3400" dirty="0"/>
              <a:t>These are its private instance variables.</a:t>
            </a:r>
          </a:p>
        </p:txBody>
      </p:sp>
    </p:spTree>
    <p:extLst>
      <p:ext uri="{BB962C8B-B14F-4D97-AF65-F5344CB8AC3E}">
        <p14:creationId xmlns:p14="http://schemas.microsoft.com/office/powerpoint/2010/main" val="1674756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In file </a:t>
            </a:r>
            <a:r>
              <a:rPr lang="en-US" sz="25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BankAccount.java</a:t>
            </a:r>
            <a:endParaRPr lang="en-US" sz="25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5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2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// Step 1: the data inside a </a:t>
            </a:r>
            <a:r>
              <a:rPr lang="en-US" sz="25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25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5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5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5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r>
              <a:rPr lang="en-US" sz="2500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7479" y="4831976"/>
            <a:ext cx="72690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Each </a:t>
            </a:r>
            <a:r>
              <a:rPr lang="en-US" sz="2800" dirty="0" err="1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BankAccount</a:t>
            </a:r>
            <a:r>
              <a:rPr lang="en-US" sz="28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object has its </a:t>
            </a:r>
            <a:r>
              <a:rPr lang="en-US" sz="2800" i="1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own copy</a:t>
            </a:r>
            <a:r>
              <a:rPr lang="en-US" sz="28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</a:t>
            </a:r>
          </a:p>
          <a:p>
            <a:pPr algn="ctr"/>
            <a:r>
              <a:rPr lang="en-US" sz="28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of all instance variables.</a:t>
            </a:r>
          </a:p>
        </p:txBody>
      </p:sp>
    </p:spTree>
    <p:extLst>
      <p:ext uri="{BB962C8B-B14F-4D97-AF65-F5344CB8AC3E}">
        <p14:creationId xmlns:p14="http://schemas.microsoft.com/office/powerpoint/2010/main" val="497255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New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/>
              <a:t>What information is inside this new variable type?</a:t>
            </a:r>
          </a:p>
          <a:p>
            <a:pPr marL="798512" lvl="1" indent="-457200"/>
            <a:r>
              <a:rPr lang="en-US" sz="3400" dirty="0"/>
              <a:t>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/>
              <a:t>How do you create a variable of this type?</a:t>
            </a:r>
          </a:p>
          <a:p>
            <a:pPr marL="798512" lvl="1" indent="-457200"/>
            <a:r>
              <a:rPr lang="en-US" sz="3400" dirty="0"/>
              <a:t>This is the constructor.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139665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2600" b="1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2600" b="1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6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endParaRPr lang="en-US" sz="26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600" b="1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>
                <a:latin typeface="Courier" charset="0"/>
                <a:ea typeface="Courier" charset="0"/>
                <a:cs typeface="Courier" charset="0"/>
              </a:rPr>
              <a:t> rect2 = </a:t>
            </a:r>
            <a:r>
              <a:rPr lang="en-US" sz="2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6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00" b="1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600" b="1" dirty="0">
                <a:latin typeface="Courier" charset="0"/>
                <a:ea typeface="Courier" charset="0"/>
                <a:cs typeface="Courier" charset="0"/>
              </a:rPr>
              <a:t>(50, 50);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5247" y="3745337"/>
            <a:ext cx="81501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This is calling a special method!  The </a:t>
            </a:r>
            <a:r>
              <a:rPr lang="en-US" sz="2400" dirty="0" err="1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GRect</a:t>
            </a:r>
            <a:r>
              <a:rPr lang="en-US" sz="24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 </a:t>
            </a:r>
            <a:r>
              <a:rPr lang="en-US" sz="2400" b="1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constructor</a:t>
            </a:r>
            <a:r>
              <a:rPr lang="en-US" sz="24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.</a:t>
            </a:r>
          </a:p>
        </p:txBody>
      </p:sp>
      <p:sp>
        <p:nvSpPr>
          <p:cNvPr id="5" name="Freeform 4"/>
          <p:cNvSpPr/>
          <p:nvPr/>
        </p:nvSpPr>
        <p:spPr>
          <a:xfrm>
            <a:off x="4435834" y="1589251"/>
            <a:ext cx="449705" cy="2308486"/>
          </a:xfrm>
          <a:custGeom>
            <a:avLst/>
            <a:gdLst>
              <a:gd name="connsiteX0" fmla="*/ 329784 w 449705"/>
              <a:gd name="connsiteY0" fmla="*/ 1154243 h 1154243"/>
              <a:gd name="connsiteX1" fmla="*/ 389744 w 449705"/>
              <a:gd name="connsiteY1" fmla="*/ 704538 h 1154243"/>
              <a:gd name="connsiteX2" fmla="*/ 389744 w 449705"/>
              <a:gd name="connsiteY2" fmla="*/ 344774 h 1154243"/>
              <a:gd name="connsiteX3" fmla="*/ 299803 w 449705"/>
              <a:gd name="connsiteY3" fmla="*/ 224852 h 1154243"/>
              <a:gd name="connsiteX4" fmla="*/ 239843 w 449705"/>
              <a:gd name="connsiteY4" fmla="*/ 134911 h 1154243"/>
              <a:gd name="connsiteX5" fmla="*/ 209862 w 449705"/>
              <a:gd name="connsiteY5" fmla="*/ 104931 h 1154243"/>
              <a:gd name="connsiteX6" fmla="*/ 179882 w 449705"/>
              <a:gd name="connsiteY6" fmla="*/ 59961 h 1154243"/>
              <a:gd name="connsiteX7" fmla="*/ 89941 w 449705"/>
              <a:gd name="connsiteY7" fmla="*/ 29980 h 1154243"/>
              <a:gd name="connsiteX8" fmla="*/ 44971 w 449705"/>
              <a:gd name="connsiteY8" fmla="*/ 44970 h 1154243"/>
              <a:gd name="connsiteX9" fmla="*/ 29980 w 449705"/>
              <a:gd name="connsiteY9" fmla="*/ 134911 h 1154243"/>
              <a:gd name="connsiteX10" fmla="*/ 14990 w 449705"/>
              <a:gd name="connsiteY10" fmla="*/ 209862 h 1154243"/>
              <a:gd name="connsiteX11" fmla="*/ 0 w 449705"/>
              <a:gd name="connsiteY11" fmla="*/ 269823 h 1154243"/>
              <a:gd name="connsiteX12" fmla="*/ 29980 w 449705"/>
              <a:gd name="connsiteY12" fmla="*/ 89941 h 1154243"/>
              <a:gd name="connsiteX13" fmla="*/ 44971 w 449705"/>
              <a:gd name="connsiteY13" fmla="*/ 29980 h 1154243"/>
              <a:gd name="connsiteX14" fmla="*/ 89941 w 449705"/>
              <a:gd name="connsiteY14" fmla="*/ 0 h 1154243"/>
              <a:gd name="connsiteX15" fmla="*/ 359764 w 449705"/>
              <a:gd name="connsiteY15" fmla="*/ 14990 h 1154243"/>
              <a:gd name="connsiteX16" fmla="*/ 449705 w 449705"/>
              <a:gd name="connsiteY16" fmla="*/ 29980 h 115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9705" h="1154243">
                <a:moveTo>
                  <a:pt x="329784" y="1154243"/>
                </a:moveTo>
                <a:cubicBezTo>
                  <a:pt x="349771" y="1004341"/>
                  <a:pt x="368357" y="854246"/>
                  <a:pt x="389744" y="704538"/>
                </a:cubicBezTo>
                <a:cubicBezTo>
                  <a:pt x="412667" y="544075"/>
                  <a:pt x="446041" y="626260"/>
                  <a:pt x="389744" y="344774"/>
                </a:cubicBezTo>
                <a:cubicBezTo>
                  <a:pt x="373808" y="265094"/>
                  <a:pt x="334919" y="271674"/>
                  <a:pt x="299803" y="224852"/>
                </a:cubicBezTo>
                <a:cubicBezTo>
                  <a:pt x="278184" y="196027"/>
                  <a:pt x="265322" y="160389"/>
                  <a:pt x="239843" y="134911"/>
                </a:cubicBezTo>
                <a:cubicBezTo>
                  <a:pt x="229849" y="124918"/>
                  <a:pt x="218691" y="115967"/>
                  <a:pt x="209862" y="104931"/>
                </a:cubicBezTo>
                <a:cubicBezTo>
                  <a:pt x="198608" y="90863"/>
                  <a:pt x="195159" y="69509"/>
                  <a:pt x="179882" y="59961"/>
                </a:cubicBezTo>
                <a:cubicBezTo>
                  <a:pt x="153083" y="43212"/>
                  <a:pt x="89941" y="29980"/>
                  <a:pt x="89941" y="29980"/>
                </a:cubicBezTo>
                <a:cubicBezTo>
                  <a:pt x="74951" y="34977"/>
                  <a:pt x="52810" y="31251"/>
                  <a:pt x="44971" y="44970"/>
                </a:cubicBezTo>
                <a:cubicBezTo>
                  <a:pt x="29891" y="71359"/>
                  <a:pt x="35417" y="105007"/>
                  <a:pt x="29980" y="134911"/>
                </a:cubicBezTo>
                <a:cubicBezTo>
                  <a:pt x="25422" y="159978"/>
                  <a:pt x="20517" y="184990"/>
                  <a:pt x="14990" y="209862"/>
                </a:cubicBezTo>
                <a:cubicBezTo>
                  <a:pt x="10521" y="229974"/>
                  <a:pt x="0" y="290425"/>
                  <a:pt x="0" y="269823"/>
                </a:cubicBezTo>
                <a:cubicBezTo>
                  <a:pt x="0" y="238540"/>
                  <a:pt x="21469" y="128241"/>
                  <a:pt x="29980" y="89941"/>
                </a:cubicBezTo>
                <a:cubicBezTo>
                  <a:pt x="34449" y="69829"/>
                  <a:pt x="33543" y="47122"/>
                  <a:pt x="44971" y="29980"/>
                </a:cubicBezTo>
                <a:cubicBezTo>
                  <a:pt x="54964" y="14990"/>
                  <a:pt x="74951" y="9993"/>
                  <a:pt x="89941" y="0"/>
                </a:cubicBezTo>
                <a:cubicBezTo>
                  <a:pt x="179882" y="4997"/>
                  <a:pt x="269995" y="7509"/>
                  <a:pt x="359764" y="14990"/>
                </a:cubicBezTo>
                <a:cubicBezTo>
                  <a:pt x="390053" y="17514"/>
                  <a:pt x="449705" y="29980"/>
                  <a:pt x="449705" y="2998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5002306" y="2595282"/>
            <a:ext cx="471823" cy="1302455"/>
          </a:xfrm>
          <a:custGeom>
            <a:avLst/>
            <a:gdLst>
              <a:gd name="connsiteX0" fmla="*/ 329784 w 449705"/>
              <a:gd name="connsiteY0" fmla="*/ 1154243 h 1154243"/>
              <a:gd name="connsiteX1" fmla="*/ 389744 w 449705"/>
              <a:gd name="connsiteY1" fmla="*/ 704538 h 1154243"/>
              <a:gd name="connsiteX2" fmla="*/ 389744 w 449705"/>
              <a:gd name="connsiteY2" fmla="*/ 344774 h 1154243"/>
              <a:gd name="connsiteX3" fmla="*/ 299803 w 449705"/>
              <a:gd name="connsiteY3" fmla="*/ 224852 h 1154243"/>
              <a:gd name="connsiteX4" fmla="*/ 239843 w 449705"/>
              <a:gd name="connsiteY4" fmla="*/ 134911 h 1154243"/>
              <a:gd name="connsiteX5" fmla="*/ 209862 w 449705"/>
              <a:gd name="connsiteY5" fmla="*/ 104931 h 1154243"/>
              <a:gd name="connsiteX6" fmla="*/ 179882 w 449705"/>
              <a:gd name="connsiteY6" fmla="*/ 59961 h 1154243"/>
              <a:gd name="connsiteX7" fmla="*/ 89941 w 449705"/>
              <a:gd name="connsiteY7" fmla="*/ 29980 h 1154243"/>
              <a:gd name="connsiteX8" fmla="*/ 44971 w 449705"/>
              <a:gd name="connsiteY8" fmla="*/ 44970 h 1154243"/>
              <a:gd name="connsiteX9" fmla="*/ 29980 w 449705"/>
              <a:gd name="connsiteY9" fmla="*/ 134911 h 1154243"/>
              <a:gd name="connsiteX10" fmla="*/ 14990 w 449705"/>
              <a:gd name="connsiteY10" fmla="*/ 209862 h 1154243"/>
              <a:gd name="connsiteX11" fmla="*/ 0 w 449705"/>
              <a:gd name="connsiteY11" fmla="*/ 269823 h 1154243"/>
              <a:gd name="connsiteX12" fmla="*/ 29980 w 449705"/>
              <a:gd name="connsiteY12" fmla="*/ 89941 h 1154243"/>
              <a:gd name="connsiteX13" fmla="*/ 44971 w 449705"/>
              <a:gd name="connsiteY13" fmla="*/ 29980 h 1154243"/>
              <a:gd name="connsiteX14" fmla="*/ 89941 w 449705"/>
              <a:gd name="connsiteY14" fmla="*/ 0 h 1154243"/>
              <a:gd name="connsiteX15" fmla="*/ 359764 w 449705"/>
              <a:gd name="connsiteY15" fmla="*/ 14990 h 1154243"/>
              <a:gd name="connsiteX16" fmla="*/ 449705 w 449705"/>
              <a:gd name="connsiteY16" fmla="*/ 29980 h 1154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9705" h="1154243">
                <a:moveTo>
                  <a:pt x="329784" y="1154243"/>
                </a:moveTo>
                <a:cubicBezTo>
                  <a:pt x="349771" y="1004341"/>
                  <a:pt x="368357" y="854246"/>
                  <a:pt x="389744" y="704538"/>
                </a:cubicBezTo>
                <a:cubicBezTo>
                  <a:pt x="412667" y="544075"/>
                  <a:pt x="446041" y="626260"/>
                  <a:pt x="389744" y="344774"/>
                </a:cubicBezTo>
                <a:cubicBezTo>
                  <a:pt x="373808" y="265094"/>
                  <a:pt x="334919" y="271674"/>
                  <a:pt x="299803" y="224852"/>
                </a:cubicBezTo>
                <a:cubicBezTo>
                  <a:pt x="278184" y="196027"/>
                  <a:pt x="265322" y="160389"/>
                  <a:pt x="239843" y="134911"/>
                </a:cubicBezTo>
                <a:cubicBezTo>
                  <a:pt x="229849" y="124918"/>
                  <a:pt x="218691" y="115967"/>
                  <a:pt x="209862" y="104931"/>
                </a:cubicBezTo>
                <a:cubicBezTo>
                  <a:pt x="198608" y="90863"/>
                  <a:pt x="195159" y="69509"/>
                  <a:pt x="179882" y="59961"/>
                </a:cubicBezTo>
                <a:cubicBezTo>
                  <a:pt x="153083" y="43212"/>
                  <a:pt x="89941" y="29980"/>
                  <a:pt x="89941" y="29980"/>
                </a:cubicBezTo>
                <a:cubicBezTo>
                  <a:pt x="74951" y="34977"/>
                  <a:pt x="52810" y="31251"/>
                  <a:pt x="44971" y="44970"/>
                </a:cubicBezTo>
                <a:cubicBezTo>
                  <a:pt x="29891" y="71359"/>
                  <a:pt x="35417" y="105007"/>
                  <a:pt x="29980" y="134911"/>
                </a:cubicBezTo>
                <a:cubicBezTo>
                  <a:pt x="25422" y="159978"/>
                  <a:pt x="20517" y="184990"/>
                  <a:pt x="14990" y="209862"/>
                </a:cubicBezTo>
                <a:cubicBezTo>
                  <a:pt x="10521" y="229974"/>
                  <a:pt x="0" y="290425"/>
                  <a:pt x="0" y="269823"/>
                </a:cubicBezTo>
                <a:cubicBezTo>
                  <a:pt x="0" y="238540"/>
                  <a:pt x="21469" y="128241"/>
                  <a:pt x="29980" y="89941"/>
                </a:cubicBezTo>
                <a:cubicBezTo>
                  <a:pt x="34449" y="69829"/>
                  <a:pt x="33543" y="47122"/>
                  <a:pt x="44971" y="29980"/>
                </a:cubicBezTo>
                <a:cubicBezTo>
                  <a:pt x="54964" y="14990"/>
                  <a:pt x="74951" y="9993"/>
                  <a:pt x="89941" y="0"/>
                </a:cubicBezTo>
                <a:cubicBezTo>
                  <a:pt x="179882" y="4997"/>
                  <a:pt x="269995" y="7509"/>
                  <a:pt x="359764" y="14990"/>
                </a:cubicBezTo>
                <a:cubicBezTo>
                  <a:pt x="390053" y="17514"/>
                  <a:pt x="449705" y="29980"/>
                  <a:pt x="449705" y="2998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ba1 = </a:t>
            </a:r>
            <a:r>
              <a:rPr lang="en-US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“Colin”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, 50);</a:t>
            </a:r>
          </a:p>
          <a:p>
            <a:pPr marL="0" indent="0">
              <a:buNone/>
            </a:pP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ba2 = </a:t>
            </a:r>
            <a:r>
              <a:rPr lang="en-US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“Annie”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2191" y="3810000"/>
            <a:ext cx="8439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The constructor is executed when a new object is created.</a:t>
            </a:r>
            <a:endParaRPr lang="en-US" sz="24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859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8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1: the data inside a </a:t>
            </a:r>
            <a:r>
              <a:rPr lang="en-US" sz="18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private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private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// Step 2: how to create a </a:t>
            </a:r>
            <a:r>
              <a:rPr lang="en-US" sz="18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public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startBalance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name =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balance =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startBalance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 }</a:t>
            </a:r>
          </a:p>
          <a:p>
            <a:pPr marL="0" indent="0">
              <a:buNone/>
            </a:pP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public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name =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balance = 0;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 }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1857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Constructors</a:t>
            </a:r>
          </a:p>
        </p:txBody>
      </p:sp>
      <p:sp>
        <p:nvSpPr>
          <p:cNvPr id="1474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x-none" b="1" dirty="0"/>
              <a:t>constructor</a:t>
            </a:r>
            <a:r>
              <a:rPr lang="en-US" altLang="x-none" dirty="0"/>
              <a:t>: Initializes the state of new objects as they are created.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public </a:t>
            </a:r>
            <a:r>
              <a:rPr lang="en-US" altLang="x-none" b="1" i="1" dirty="0" err="1">
                <a:latin typeface="Consolas" charset="0"/>
              </a:rPr>
              <a:t>ClassName</a:t>
            </a:r>
            <a:r>
              <a:rPr lang="en-US" altLang="x-none" dirty="0">
                <a:latin typeface="Consolas" charset="0"/>
              </a:rPr>
              <a:t>(</a:t>
            </a:r>
            <a:r>
              <a:rPr lang="en-US" altLang="x-none" b="1" i="1" dirty="0">
                <a:latin typeface="Consolas" charset="0"/>
              </a:rPr>
              <a:t>parameters</a:t>
            </a:r>
            <a:r>
              <a:rPr lang="en-US" altLang="x-none" dirty="0">
                <a:latin typeface="Consolas" charset="0"/>
              </a:rPr>
              <a:t>)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</a:t>
            </a:r>
            <a:r>
              <a:rPr lang="en-US" altLang="x-none" b="1" i="1" dirty="0">
                <a:latin typeface="Consolas" charset="0"/>
              </a:rPr>
              <a:t>statements</a:t>
            </a:r>
            <a:r>
              <a:rPr lang="en-US" altLang="x-none" dirty="0">
                <a:latin typeface="Consolas" charset="0"/>
              </a:rPr>
              <a:t>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}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r>
              <a:rPr lang="en-US" altLang="x-none" dirty="0"/>
              <a:t>The constructor runs when the client says </a:t>
            </a:r>
            <a:r>
              <a:rPr lang="en-US" altLang="x-none" dirty="0">
                <a:latin typeface="Consolas" charset="0"/>
              </a:rPr>
              <a:t>new </a:t>
            </a:r>
            <a:r>
              <a:rPr lang="en-US" altLang="x-none" b="1" i="1" dirty="0" err="1">
                <a:latin typeface="Consolas" charset="0"/>
              </a:rPr>
              <a:t>ClassName</a:t>
            </a:r>
            <a:r>
              <a:rPr lang="en-US" altLang="x-none" dirty="0">
                <a:latin typeface="Consolas" charset="0"/>
              </a:rPr>
              <a:t>(...);</a:t>
            </a:r>
            <a:endParaRPr lang="en-US" altLang="x-none" sz="900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120000"/>
              </a:lnSpc>
            </a:pPr>
            <a:r>
              <a:rPr lang="en-US" altLang="x-none" u="sng" dirty="0"/>
              <a:t>no return type</a:t>
            </a:r>
            <a:r>
              <a:rPr lang="en-US" altLang="x-none" dirty="0"/>
              <a:t> is specified; it "returns" the new object being created</a:t>
            </a:r>
            <a:endParaRPr lang="en-US" altLang="x-none" sz="900" dirty="0"/>
          </a:p>
          <a:p>
            <a:pPr lvl="1">
              <a:lnSpc>
                <a:spcPct val="120000"/>
              </a:lnSpc>
            </a:pPr>
            <a:endParaRPr lang="en-US" altLang="x-none" dirty="0"/>
          </a:p>
          <a:p>
            <a:pPr lvl="1">
              <a:lnSpc>
                <a:spcPct val="120000"/>
              </a:lnSpc>
            </a:pPr>
            <a:r>
              <a:rPr lang="en-US" altLang="x-none" dirty="0"/>
              <a:t>If a class has no constructor, Java gives it a </a:t>
            </a:r>
            <a:r>
              <a:rPr lang="en-US" altLang="x-none" i="1" dirty="0"/>
              <a:t>default constructor</a:t>
            </a:r>
            <a:r>
              <a:rPr lang="en-US" altLang="x-none" dirty="0"/>
              <a:t> with no parameters that sets all fields to default values like </a:t>
            </a:r>
            <a:r>
              <a:rPr lang="en-US" altLang="x-none" dirty="0">
                <a:latin typeface="Consolas" charset="0"/>
              </a:rPr>
              <a:t>0</a:t>
            </a:r>
            <a:r>
              <a:rPr lang="en-US" altLang="x-none" dirty="0"/>
              <a:t> or </a:t>
            </a:r>
            <a:r>
              <a:rPr lang="en-US" altLang="x-none" dirty="0">
                <a:latin typeface="Consolas" charset="0"/>
              </a:rPr>
              <a:t>null</a:t>
            </a:r>
            <a:r>
              <a:rPr lang="en-US" altLang="x-non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24569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6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Using Constructors</a:t>
            </a:r>
          </a:p>
        </p:txBody>
      </p:sp>
      <p:sp>
        <p:nvSpPr>
          <p:cNvPr id="1476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 ba1 = 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>
                <a:latin typeface="Consolas" charset="0"/>
              </a:rPr>
              <a:t>    new </a:t>
            </a: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("Marty");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 ba2 =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>
                <a:latin typeface="Consolas" charset="0"/>
              </a:rPr>
              <a:t>    new </a:t>
            </a: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("Mehran", 900000.00);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b="1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b="1" dirty="0">
              <a:latin typeface="Consolas" charset="0"/>
            </a:endParaRPr>
          </a:p>
          <a:p>
            <a:pPr lvl="1"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r>
              <a:rPr lang="en-US" altLang="x-none" dirty="0"/>
              <a:t>When you call a constructor (with </a:t>
            </a:r>
            <a:r>
              <a:rPr lang="en-US" altLang="x-none" b="1" dirty="0">
                <a:latin typeface="Consolas" charset="0"/>
              </a:rPr>
              <a:t>new</a:t>
            </a:r>
            <a:r>
              <a:rPr lang="en-US" altLang="x-none" dirty="0"/>
              <a:t>): </a:t>
            </a:r>
          </a:p>
          <a:p>
            <a:pPr lvl="1"/>
            <a:r>
              <a:rPr lang="en-US" altLang="x-none" dirty="0"/>
              <a:t>Java creates a new “instance” of that class.</a:t>
            </a:r>
          </a:p>
          <a:p>
            <a:pPr lvl="1"/>
            <a:r>
              <a:rPr lang="en-US" altLang="x-none" dirty="0"/>
              <a:t>The constructor initializes the object’s state (instance variables).</a:t>
            </a:r>
          </a:p>
          <a:p>
            <a:pPr lvl="1"/>
            <a:r>
              <a:rPr lang="en-US" altLang="x-none" dirty="0"/>
              <a:t>The newly created object is returned to your program.</a:t>
            </a:r>
          </a:p>
        </p:txBody>
      </p:sp>
      <p:sp>
        <p:nvSpPr>
          <p:cNvPr id="1476612" name="Text Box 4"/>
          <p:cNvSpPr txBox="1">
            <a:spLocks noChangeArrowheads="1"/>
          </p:cNvSpPr>
          <p:nvPr/>
        </p:nvSpPr>
        <p:spPr bwMode="auto">
          <a:xfrm>
            <a:off x="5943600" y="1600200"/>
            <a:ext cx="2895600" cy="163353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 dirty="0">
                <a:latin typeface="Consolas" charset="0"/>
              </a:rPr>
              <a:t>name    = "Marty"</a:t>
            </a:r>
          </a:p>
          <a:p>
            <a:r>
              <a:rPr lang="en-US" altLang="x-none" sz="1800" dirty="0">
                <a:latin typeface="Consolas" charset="0"/>
              </a:rPr>
              <a:t>balance = 0.0</a:t>
            </a:r>
          </a:p>
          <a:p>
            <a:endParaRPr lang="en-US" altLang="x-none" sz="800" dirty="0">
              <a:latin typeface="Consolas" charset="0"/>
            </a:endParaRPr>
          </a:p>
          <a:p>
            <a:r>
              <a:rPr lang="en-US" altLang="x-none" sz="1400" b="1" dirty="0" err="1">
                <a:latin typeface="Consolas" charset="0"/>
              </a:rPr>
              <a:t>BankAccount</a:t>
            </a:r>
            <a:r>
              <a:rPr lang="en-US" altLang="x-none" sz="1400" dirty="0">
                <a:latin typeface="Consolas" charset="0"/>
              </a:rPr>
              <a:t>(nm, </a:t>
            </a:r>
            <a:r>
              <a:rPr lang="en-US" altLang="x-none" sz="1400" dirty="0" err="1">
                <a:latin typeface="Consolas" charset="0"/>
              </a:rPr>
              <a:t>bal</a:t>
            </a:r>
            <a:r>
              <a:rPr lang="en-US" altLang="x-none" sz="1400" dirty="0">
                <a:latin typeface="Consolas" charset="0"/>
              </a:rPr>
              <a:t>) {</a:t>
            </a:r>
          </a:p>
          <a:p>
            <a:r>
              <a:rPr lang="en-US" altLang="x-none" sz="1400" dirty="0">
                <a:latin typeface="Consolas" charset="0"/>
              </a:rPr>
              <a:t>    name = nm;</a:t>
            </a:r>
          </a:p>
          <a:p>
            <a:r>
              <a:rPr lang="en-US" altLang="x-none" sz="1400" dirty="0">
                <a:latin typeface="Consolas" charset="0"/>
              </a:rPr>
              <a:t>    balance = </a:t>
            </a:r>
            <a:r>
              <a:rPr lang="en-US" altLang="x-none" sz="1400" dirty="0" err="1">
                <a:latin typeface="Consolas" charset="0"/>
              </a:rPr>
              <a:t>bal</a:t>
            </a:r>
            <a:r>
              <a:rPr lang="en-US" altLang="x-none" sz="1400" dirty="0">
                <a:latin typeface="Consolas" charset="0"/>
              </a:rPr>
              <a:t>;</a:t>
            </a:r>
          </a:p>
          <a:p>
            <a:r>
              <a:rPr lang="en-US" altLang="x-none" sz="1400" dirty="0">
                <a:latin typeface="Consolas" charset="0"/>
              </a:rPr>
              <a:t>}</a:t>
            </a:r>
          </a:p>
        </p:txBody>
      </p:sp>
      <p:sp>
        <p:nvSpPr>
          <p:cNvPr id="1476613" name="Text Box 5"/>
          <p:cNvSpPr txBox="1">
            <a:spLocks noChangeArrowheads="1"/>
          </p:cNvSpPr>
          <p:nvPr/>
        </p:nvSpPr>
        <p:spPr bwMode="auto">
          <a:xfrm>
            <a:off x="5943600" y="3989388"/>
            <a:ext cx="2895600" cy="1633537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>
                <a:latin typeface="Consolas" charset="0"/>
              </a:rPr>
              <a:t>name    = "Mehran"</a:t>
            </a:r>
          </a:p>
          <a:p>
            <a:r>
              <a:rPr lang="en-US" altLang="x-none" sz="1800">
                <a:latin typeface="Consolas" charset="0"/>
              </a:rPr>
              <a:t>balance = 900000.00</a:t>
            </a:r>
          </a:p>
          <a:p>
            <a:endParaRPr lang="en-US" altLang="x-none" sz="800">
              <a:latin typeface="Consolas" charset="0"/>
            </a:endParaRPr>
          </a:p>
          <a:p>
            <a:r>
              <a:rPr lang="en-US" altLang="x-none" sz="1400" b="1">
                <a:latin typeface="Consolas" charset="0"/>
              </a:rPr>
              <a:t>BankAccount</a:t>
            </a:r>
            <a:r>
              <a:rPr lang="en-US" altLang="x-none" sz="1400">
                <a:latin typeface="Consolas" charset="0"/>
              </a:rPr>
              <a:t>(nm, bal) {</a:t>
            </a:r>
          </a:p>
          <a:p>
            <a:r>
              <a:rPr lang="en-US" altLang="x-none" sz="1400">
                <a:latin typeface="Consolas" charset="0"/>
              </a:rPr>
              <a:t>    name = nm;</a:t>
            </a:r>
          </a:p>
          <a:p>
            <a:r>
              <a:rPr lang="en-US" altLang="x-none" sz="1400">
                <a:latin typeface="Consolas" charset="0"/>
              </a:rPr>
              <a:t>    balance = bal;</a:t>
            </a:r>
          </a:p>
          <a:p>
            <a:r>
              <a:rPr lang="en-US" altLang="x-none" sz="1400">
                <a:latin typeface="Consolas" charset="0"/>
              </a:rPr>
              <a:t>}</a:t>
            </a:r>
          </a:p>
        </p:txBody>
      </p:sp>
      <p:sp>
        <p:nvSpPr>
          <p:cNvPr id="1476614" name="Text Box 6"/>
          <p:cNvSpPr txBox="1">
            <a:spLocks noChangeArrowheads="1"/>
          </p:cNvSpPr>
          <p:nvPr/>
        </p:nvSpPr>
        <p:spPr bwMode="auto">
          <a:xfrm>
            <a:off x="7010400" y="1233488"/>
            <a:ext cx="56038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ba1</a:t>
            </a:r>
          </a:p>
        </p:txBody>
      </p:sp>
      <p:sp>
        <p:nvSpPr>
          <p:cNvPr id="1476615" name="Text Box 7"/>
          <p:cNvSpPr txBox="1">
            <a:spLocks noChangeArrowheads="1"/>
          </p:cNvSpPr>
          <p:nvPr/>
        </p:nvSpPr>
        <p:spPr bwMode="auto">
          <a:xfrm>
            <a:off x="7010400" y="3622675"/>
            <a:ext cx="5603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ba2</a:t>
            </a:r>
          </a:p>
        </p:txBody>
      </p:sp>
      <p:sp>
        <p:nvSpPr>
          <p:cNvPr id="1476618" name="Line 10"/>
          <p:cNvSpPr>
            <a:spLocks noChangeShapeType="1"/>
          </p:cNvSpPr>
          <p:nvPr/>
        </p:nvSpPr>
        <p:spPr bwMode="auto">
          <a:xfrm>
            <a:off x="2743200" y="1905000"/>
            <a:ext cx="31242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76619" name="Line 11"/>
          <p:cNvSpPr>
            <a:spLocks noChangeShapeType="1"/>
          </p:cNvSpPr>
          <p:nvPr/>
        </p:nvSpPr>
        <p:spPr bwMode="auto">
          <a:xfrm>
            <a:off x="2743200" y="3733800"/>
            <a:ext cx="31242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329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00" dirty="0"/>
              <a:t>Know how to define our own variable types</a:t>
            </a:r>
          </a:p>
        </p:txBody>
      </p:sp>
    </p:spTree>
    <p:extLst>
      <p:ext uri="{BB962C8B-B14F-4D97-AF65-F5344CB8AC3E}">
        <p14:creationId xmlns:p14="http://schemas.microsoft.com/office/powerpoint/2010/main" val="29139689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New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/>
              <a:t>What information is inside this new variable type?</a:t>
            </a:r>
          </a:p>
          <a:p>
            <a:pPr marL="798512" lvl="1" indent="-457200"/>
            <a:r>
              <a:rPr lang="en-US" sz="3400" dirty="0"/>
              <a:t>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/>
              <a:t>How do you create a variable of this type?</a:t>
            </a:r>
          </a:p>
          <a:p>
            <a:pPr marL="798512" lvl="1" indent="-457200"/>
            <a:r>
              <a:rPr lang="en-US" sz="3400" dirty="0"/>
              <a:t>This is the constructor.</a:t>
            </a:r>
            <a:endParaRPr lang="en-US" sz="3600" b="1" dirty="0"/>
          </a:p>
          <a:p>
            <a:pPr marL="457200" indent="-457200">
              <a:buFont typeface="+mj-lt"/>
              <a:buAutoNum type="arabicPeriod"/>
            </a:pPr>
            <a:r>
              <a:rPr lang="en-US" sz="3600" b="1" dirty="0"/>
              <a:t>What can this new variable type do?</a:t>
            </a:r>
          </a:p>
          <a:p>
            <a:pPr marL="798512" lvl="1" indent="-457200"/>
            <a:r>
              <a:rPr lang="en-US" sz="3400" dirty="0"/>
              <a:t>These are its public methods.</a:t>
            </a:r>
          </a:p>
        </p:txBody>
      </p:sp>
    </p:spTree>
    <p:extLst>
      <p:ext uri="{BB962C8B-B14F-4D97-AF65-F5344CB8AC3E}">
        <p14:creationId xmlns:p14="http://schemas.microsoft.com/office/powerpoint/2010/main" val="24876438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What if we could write a program like this:</a:t>
            </a:r>
          </a:p>
          <a:p>
            <a:pPr marL="0" indent="0">
              <a:buNone/>
            </a:pP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colinAccount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= new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(“Colin”, 50);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colinAccount.deposit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(“Colin now has: $” + </a:t>
            </a: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colinAccount.getBalance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b="1" dirty="0">
              <a:solidFill>
                <a:schemeClr val="bg1">
                  <a:lumMod val="7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annieAccount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= new 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(“Annie”);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annieAccount.deposit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(50);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success = </a:t>
            </a:r>
            <a:r>
              <a:rPr lang="en-US" sz="20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annieAccount.withdraw</a:t>
            </a:r>
            <a:r>
              <a:rPr lang="en-US" sz="2000" b="1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(10);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if (success) {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(“Annie withdrew $10.”);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marL="0" indent="0">
              <a:buNone/>
            </a:pP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b="1" dirty="0" err="1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annieAccount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);</a:t>
            </a:r>
            <a:endParaRPr lang="en-US" dirty="0">
              <a:solidFill>
                <a:schemeClr val="bg1">
                  <a:lumMod val="75000"/>
                </a:schemeClr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89982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1: the data inside a </a:t>
            </a:r>
            <a:r>
              <a:rPr lang="en-US" sz="18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endParaRPr lang="en-US" sz="18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// Step 2: how to create a </a:t>
            </a:r>
            <a:r>
              <a:rPr lang="en-US" sz="18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(omitted)</a:t>
            </a:r>
            <a:endParaRPr lang="en-US" sz="18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// Step 3: the things a </a:t>
            </a:r>
            <a:r>
              <a:rPr lang="en-US" sz="18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8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can do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void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deposit(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amount) 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	balance += amount;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endParaRPr lang="en-US" sz="4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withdraw(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amount) 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(balance &gt;= amount) {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		balance -= amount;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	}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8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 false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70833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Defining Methods In Classes</a:t>
            </a:r>
          </a:p>
        </p:txBody>
      </p:sp>
      <p:sp>
        <p:nvSpPr>
          <p:cNvPr id="1467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/>
              <a:t>Methods defined in classes can be called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b="1" dirty="0"/>
              <a:t>on an instance of that class</a:t>
            </a:r>
            <a:r>
              <a:rPr lang="en-US" altLang="x-none" dirty="0"/>
              <a:t>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x-none" b="1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/>
              <a:t>When one of these methods executes,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/>
              <a:t>it can reference </a:t>
            </a:r>
            <a:r>
              <a:rPr lang="en-US" altLang="x-none" b="1" dirty="0"/>
              <a:t>that object’s copy</a:t>
            </a:r>
            <a:r>
              <a:rPr lang="en-US" altLang="x-none" dirty="0"/>
              <a:t> of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/>
              <a:t>instance variables.</a:t>
            </a: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b="1" dirty="0">
                <a:latin typeface="Consolas" charset="0"/>
              </a:rPr>
              <a:t>ba1.deposit(0.20);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b="1" dirty="0">
                <a:latin typeface="Consolas" charset="0"/>
              </a:rPr>
              <a:t>ba2.deposit(1000.00);</a:t>
            </a:r>
            <a:endParaRPr lang="en-US" altLang="x-none" sz="2000" dirty="0">
              <a:latin typeface="Consolas" charset="0"/>
            </a:endParaRPr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/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/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/>
              <a:t>This means calling one of these methods on different objects will give 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i="1" dirty="0"/>
              <a:t>different results, reached via the same process</a:t>
            </a:r>
            <a:r>
              <a:rPr lang="en-US" altLang="x-none" dirty="0"/>
              <a:t>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x-none" b="1" dirty="0">
              <a:latin typeface="Consolas" charset="0"/>
            </a:endParaRPr>
          </a:p>
        </p:txBody>
      </p:sp>
      <p:sp>
        <p:nvSpPr>
          <p:cNvPr id="1467397" name="Text Box 5"/>
          <p:cNvSpPr txBox="1">
            <a:spLocks noChangeArrowheads="1"/>
          </p:cNvSpPr>
          <p:nvPr/>
        </p:nvSpPr>
        <p:spPr bwMode="auto">
          <a:xfrm>
            <a:off x="5943600" y="1600200"/>
            <a:ext cx="2895600" cy="1420813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 dirty="0">
                <a:latin typeface="Consolas" charset="0"/>
              </a:rPr>
              <a:t>name    = "Marty"</a:t>
            </a:r>
          </a:p>
          <a:p>
            <a:r>
              <a:rPr lang="en-US" altLang="x-none" sz="1800" dirty="0">
                <a:latin typeface="Consolas" charset="0"/>
              </a:rPr>
              <a:t>balance = 0.</a:t>
            </a:r>
            <a:r>
              <a:rPr lang="en-US" altLang="x-none" b="1" u="sng" dirty="0">
                <a:solidFill>
                  <a:schemeClr val="accent2"/>
                </a:solidFill>
                <a:latin typeface="Consolas" charset="0"/>
              </a:rPr>
              <a:t>2</a:t>
            </a:r>
            <a:r>
              <a:rPr lang="en-US" altLang="x-none" dirty="0">
                <a:latin typeface="Consolas" charset="0"/>
              </a:rPr>
              <a:t>0</a:t>
            </a:r>
            <a:endParaRPr lang="en-US" altLang="x-none" sz="1800" dirty="0">
              <a:latin typeface="Consolas" charset="0"/>
            </a:endParaRPr>
          </a:p>
          <a:p>
            <a:endParaRPr lang="en-US" altLang="x-none" sz="800" dirty="0">
              <a:latin typeface="Consolas" charset="0"/>
            </a:endParaRPr>
          </a:p>
          <a:p>
            <a:r>
              <a:rPr lang="en-US" altLang="x-none" sz="1400" b="1" dirty="0">
                <a:latin typeface="Consolas" charset="0"/>
              </a:rPr>
              <a:t>deposit</a:t>
            </a:r>
            <a:r>
              <a:rPr lang="en-US" altLang="x-none" sz="1400" dirty="0">
                <a:latin typeface="Consolas" charset="0"/>
              </a:rPr>
              <a:t>(amount) {</a:t>
            </a:r>
          </a:p>
          <a:p>
            <a:r>
              <a:rPr lang="en-US" altLang="x-none" sz="1400" dirty="0">
                <a:latin typeface="Consolas" charset="0"/>
              </a:rPr>
              <a:t>    balance += amount;</a:t>
            </a:r>
          </a:p>
          <a:p>
            <a:r>
              <a:rPr lang="en-US" altLang="x-none" sz="1400" dirty="0">
                <a:latin typeface="Consolas" charset="0"/>
              </a:rPr>
              <a:t>}</a:t>
            </a:r>
          </a:p>
        </p:txBody>
      </p:sp>
      <p:sp>
        <p:nvSpPr>
          <p:cNvPr id="1467399" name="Text Box 7"/>
          <p:cNvSpPr txBox="1">
            <a:spLocks noChangeArrowheads="1"/>
          </p:cNvSpPr>
          <p:nvPr/>
        </p:nvSpPr>
        <p:spPr bwMode="auto">
          <a:xfrm>
            <a:off x="5943600" y="3567113"/>
            <a:ext cx="2895600" cy="1420812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x-none" sz="1800" dirty="0">
                <a:latin typeface="Consolas" charset="0"/>
              </a:rPr>
              <a:t>name    = "Mehran"</a:t>
            </a:r>
          </a:p>
          <a:p>
            <a:r>
              <a:rPr lang="en-US" altLang="x-none" sz="1800" dirty="0">
                <a:latin typeface="Consolas" charset="0"/>
              </a:rPr>
              <a:t>balance = 90</a:t>
            </a:r>
            <a:r>
              <a:rPr lang="en-US" altLang="x-none" sz="1800" b="1" u="sng" dirty="0">
                <a:solidFill>
                  <a:schemeClr val="accent2"/>
                </a:solidFill>
                <a:latin typeface="Consolas" charset="0"/>
              </a:rPr>
              <a:t>1</a:t>
            </a:r>
            <a:r>
              <a:rPr lang="en-US" altLang="x-none" sz="1800" dirty="0">
                <a:latin typeface="Consolas" charset="0"/>
              </a:rPr>
              <a:t>000.00</a:t>
            </a:r>
          </a:p>
          <a:p>
            <a:endParaRPr lang="en-US" altLang="x-none" sz="800" dirty="0">
              <a:latin typeface="Consolas" charset="0"/>
            </a:endParaRPr>
          </a:p>
          <a:p>
            <a:r>
              <a:rPr lang="en-US" altLang="x-none" sz="1400" b="1" dirty="0">
                <a:latin typeface="Consolas" charset="0"/>
              </a:rPr>
              <a:t>deposit</a:t>
            </a:r>
            <a:r>
              <a:rPr lang="en-US" altLang="x-none" sz="1400" dirty="0">
                <a:latin typeface="Consolas" charset="0"/>
              </a:rPr>
              <a:t>(amount) {</a:t>
            </a:r>
          </a:p>
          <a:p>
            <a:r>
              <a:rPr lang="en-US" altLang="x-none" sz="1400" dirty="0">
                <a:latin typeface="Consolas" charset="0"/>
              </a:rPr>
              <a:t>    balance += amount;</a:t>
            </a:r>
          </a:p>
          <a:p>
            <a:r>
              <a:rPr lang="en-US" altLang="x-none" sz="1400" dirty="0">
                <a:latin typeface="Consolas" charset="0"/>
              </a:rPr>
              <a:t>}</a:t>
            </a:r>
          </a:p>
        </p:txBody>
      </p:sp>
      <p:sp>
        <p:nvSpPr>
          <p:cNvPr id="1467400" name="Text Box 8"/>
          <p:cNvSpPr txBox="1">
            <a:spLocks noChangeArrowheads="1"/>
          </p:cNvSpPr>
          <p:nvPr/>
        </p:nvSpPr>
        <p:spPr bwMode="auto">
          <a:xfrm>
            <a:off x="7010400" y="1233488"/>
            <a:ext cx="560388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ba1</a:t>
            </a:r>
          </a:p>
        </p:txBody>
      </p:sp>
      <p:sp>
        <p:nvSpPr>
          <p:cNvPr id="1467401" name="Text Box 9"/>
          <p:cNvSpPr txBox="1">
            <a:spLocks noChangeArrowheads="1"/>
          </p:cNvSpPr>
          <p:nvPr/>
        </p:nvSpPr>
        <p:spPr bwMode="auto">
          <a:xfrm>
            <a:off x="7010400" y="3200400"/>
            <a:ext cx="5603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sz="1800">
                <a:latin typeface="Consolas" charset="0"/>
              </a:rPr>
              <a:t>ba2</a:t>
            </a:r>
          </a:p>
        </p:txBody>
      </p:sp>
      <p:sp>
        <p:nvSpPr>
          <p:cNvPr id="1467402" name="Freeform 10"/>
          <p:cNvSpPr>
            <a:spLocks/>
          </p:cNvSpPr>
          <p:nvPr/>
        </p:nvSpPr>
        <p:spPr bwMode="auto">
          <a:xfrm>
            <a:off x="3200401" y="2590800"/>
            <a:ext cx="2667000" cy="1325563"/>
          </a:xfrm>
          <a:custGeom>
            <a:avLst/>
            <a:gdLst>
              <a:gd name="T0" fmla="*/ 0 w 1711"/>
              <a:gd name="T1" fmla="*/ 835 h 835"/>
              <a:gd name="T2" fmla="*/ 1114 w 1711"/>
              <a:gd name="T3" fmla="*/ 651 h 835"/>
              <a:gd name="T4" fmla="*/ 1711 w 1711"/>
              <a:gd name="T5" fmla="*/ 0 h 8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11" h="835">
                <a:moveTo>
                  <a:pt x="0" y="835"/>
                </a:moveTo>
                <a:lnTo>
                  <a:pt x="1114" y="651"/>
                </a:lnTo>
                <a:lnTo>
                  <a:pt x="1711" y="0"/>
                </a:lnTo>
              </a:path>
            </a:pathLst>
          </a:custGeom>
          <a:noFill/>
          <a:ln w="9525">
            <a:solidFill>
              <a:schemeClr val="tx1"/>
            </a:solidFill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67403" name="Line 11"/>
          <p:cNvSpPr>
            <a:spLocks noChangeShapeType="1"/>
          </p:cNvSpPr>
          <p:nvPr/>
        </p:nvSpPr>
        <p:spPr bwMode="auto">
          <a:xfrm>
            <a:off x="3581400" y="4267200"/>
            <a:ext cx="22860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94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39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7397" grpId="0" animBg="1"/>
      <p:bldP spid="1467399" grpId="0" animBg="1"/>
      <p:bldP spid="1467400" grpId="0"/>
      <p:bldP spid="1467401" grpId="0"/>
      <p:bldP spid="1467402" grpId="0" animBg="1"/>
      <p:bldP spid="146740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Getters and Setters</a:t>
            </a:r>
          </a:p>
        </p:txBody>
      </p:sp>
      <p:sp>
        <p:nvSpPr>
          <p:cNvPr id="1470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altLang="x-none" dirty="0"/>
              <a:t>Instance variables in a class should </a:t>
            </a:r>
            <a:r>
              <a:rPr lang="en-US" altLang="x-none" i="1" dirty="0"/>
              <a:t>always be private</a:t>
            </a:r>
            <a:r>
              <a:rPr lang="en-US" altLang="x-none" dirty="0"/>
              <a:t>.  This is so only the object itself can modify them, and no-one else.</a:t>
            </a:r>
          </a:p>
          <a:p>
            <a:pPr marL="0" indent="0">
              <a:buNone/>
            </a:pPr>
            <a:endParaRPr lang="en-US" altLang="x-none" dirty="0"/>
          </a:p>
          <a:p>
            <a:pPr marL="0" indent="0">
              <a:buNone/>
            </a:pPr>
            <a:r>
              <a:rPr lang="en-US" altLang="x-none" dirty="0"/>
              <a:t>To allow the client to reference them, we define public methods in the class that </a:t>
            </a:r>
            <a:r>
              <a:rPr lang="en-US" altLang="x-none" b="1" dirty="0"/>
              <a:t>set</a:t>
            </a:r>
            <a:r>
              <a:rPr lang="en-US" altLang="x-none" dirty="0"/>
              <a:t> an instance variable’s value and </a:t>
            </a:r>
            <a:r>
              <a:rPr lang="en-US" altLang="x-none" b="1" dirty="0"/>
              <a:t>get</a:t>
            </a:r>
            <a:r>
              <a:rPr lang="en-US" altLang="x-none" dirty="0"/>
              <a:t> (return) an instance variable’s value. These are commonly known as </a:t>
            </a:r>
            <a:r>
              <a:rPr lang="en-US" altLang="x-none" b="1" dirty="0"/>
              <a:t>getters</a:t>
            </a:r>
            <a:r>
              <a:rPr lang="en-US" altLang="x-none" dirty="0"/>
              <a:t> and </a:t>
            </a:r>
            <a:r>
              <a:rPr lang="en-US" altLang="x-none" b="1" dirty="0"/>
              <a:t>setters</a:t>
            </a:r>
            <a:r>
              <a:rPr lang="en-US" altLang="x-none" dirty="0"/>
              <a:t>.</a:t>
            </a:r>
          </a:p>
          <a:p>
            <a:pPr marL="0" indent="0">
              <a:buNone/>
            </a:pPr>
            <a:endParaRPr lang="en-US" altLang="x-none" dirty="0"/>
          </a:p>
          <a:p>
            <a:pPr marL="0" indent="0">
              <a:buNone/>
            </a:pP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account.setName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altLang="x-none" b="1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“Colin”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String 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accountName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account.getName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0" indent="0">
              <a:buNone/>
            </a:pPr>
            <a:endParaRPr lang="en-US" altLang="x-none" dirty="0"/>
          </a:p>
          <a:p>
            <a:pPr marL="0" indent="0">
              <a:buNone/>
            </a:pPr>
            <a:r>
              <a:rPr lang="en-US" altLang="x-none" dirty="0"/>
              <a:t>Getters and setters prevent instance variables from being tampered with.</a:t>
            </a:r>
          </a:p>
        </p:txBody>
      </p:sp>
    </p:spTree>
    <p:extLst>
      <p:ext uri="{BB962C8B-B14F-4D97-AF65-F5344CB8AC3E}">
        <p14:creationId xmlns:p14="http://schemas.microsoft.com/office/powerpoint/2010/main" val="117023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4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BankAccount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839200" cy="5334000"/>
          </a:xfrm>
        </p:spPr>
        <p:txBody>
          <a:bodyPr/>
          <a:lstStyle/>
          <a:p>
            <a:pPr marL="0" indent="0">
              <a:buNone/>
            </a:pPr>
            <a:r>
              <a:rPr 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class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err="1">
                <a:latin typeface="Courier" charset="0"/>
                <a:ea typeface="Courier" charset="0"/>
                <a:cs typeface="Courier" charset="0"/>
              </a:rPr>
              <a:t>BankAccount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 {</a:t>
            </a:r>
            <a:endParaRPr lang="en-US" sz="19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 String name;</a:t>
            </a: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private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 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balance;</a:t>
            </a:r>
          </a:p>
          <a:p>
            <a:pPr marL="0" indent="0">
              <a:buNone/>
            </a:pPr>
            <a:endParaRPr lang="en-US" sz="19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...</a:t>
            </a:r>
            <a:endParaRPr lang="en-US" sz="19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void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00" b="1" dirty="0" err="1">
                <a:latin typeface="Courier" charset="0"/>
                <a:ea typeface="Courier" charset="0"/>
                <a:cs typeface="Courier" charset="0"/>
              </a:rPr>
              <a:t>setName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(String </a:t>
            </a:r>
            <a:r>
              <a:rPr lang="en-US" sz="1900" b="1" dirty="0" err="1">
                <a:latin typeface="Courier" charset="0"/>
                <a:ea typeface="Courier" charset="0"/>
                <a:cs typeface="Courier" charset="0"/>
              </a:rPr>
              <a:t>newName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sz="1900" b="1" dirty="0" err="1">
                <a:latin typeface="Courier" charset="0"/>
                <a:ea typeface="Courier" charset="0"/>
                <a:cs typeface="Courier" charset="0"/>
              </a:rPr>
              <a:t>newName.length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() &gt; 0) {</a:t>
            </a: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		name = </a:t>
            </a:r>
            <a:r>
              <a:rPr lang="en-US" sz="1900" b="1" dirty="0" err="1">
                <a:latin typeface="Courier" charset="0"/>
                <a:ea typeface="Courier" charset="0"/>
                <a:cs typeface="Courier" charset="0"/>
              </a:rPr>
              <a:t>newName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;</a:t>
            </a: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	}</a:t>
            </a: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endParaRPr lang="en-US" sz="1900" b="1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 String </a:t>
            </a:r>
            <a:r>
              <a:rPr lang="en-US" sz="1900" b="1" dirty="0" err="1">
                <a:latin typeface="Courier" charset="0"/>
                <a:ea typeface="Courier" charset="0"/>
                <a:cs typeface="Courier" charset="0"/>
              </a:rPr>
              <a:t>getName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() {</a:t>
            </a: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 name;</a:t>
            </a: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	}</a:t>
            </a:r>
          </a:p>
          <a:p>
            <a:pPr marL="0" indent="0">
              <a:buNone/>
            </a:pPr>
            <a:r>
              <a:rPr lang="en-US" sz="1900" b="1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2693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Printing Variables</a:t>
            </a:r>
          </a:p>
        </p:txBody>
      </p:sp>
      <p:sp>
        <p:nvSpPr>
          <p:cNvPr id="1501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x-none" dirty="0"/>
              <a:t>By default, Java doesn't know how to print objects.</a:t>
            </a:r>
            <a:endParaRPr lang="en-US" altLang="x-none" sz="800" dirty="0">
              <a:latin typeface="Courier New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 ba1 = new </a:t>
            </a:r>
            <a:r>
              <a:rPr lang="en-US" altLang="x-none" sz="2000" dirty="0" err="1">
                <a:latin typeface="Consolas" charset="0"/>
              </a:rPr>
              <a:t>BankAccount</a:t>
            </a:r>
            <a:r>
              <a:rPr lang="en-US" altLang="x-none" sz="2000" dirty="0">
                <a:latin typeface="Consolas" charset="0"/>
              </a:rPr>
              <a:t>("Marty", 1.25);</a:t>
            </a:r>
          </a:p>
          <a:p>
            <a:pPr lvl="1">
              <a:lnSpc>
                <a:spcPct val="80000"/>
              </a:lnSpc>
              <a:buNone/>
            </a:pPr>
            <a:r>
              <a:rPr lang="en-US" altLang="x-none" sz="2000" dirty="0" err="1">
                <a:solidFill>
                  <a:srgbClr val="8C1515"/>
                </a:solidFill>
                <a:latin typeface="Consolas" charset="0"/>
              </a:rPr>
              <a:t>println</a:t>
            </a:r>
            <a:r>
              <a:rPr lang="en-US" altLang="x-none" sz="2000" dirty="0">
                <a:solidFill>
                  <a:srgbClr val="8C1515"/>
                </a:solidFill>
                <a:latin typeface="Consolas" charset="0"/>
              </a:rPr>
              <a:t>("ba1 is " + ba1); </a:t>
            </a:r>
            <a:r>
              <a:rPr lang="en-US" altLang="x-none" sz="2000" dirty="0">
                <a:solidFill>
                  <a:srgbClr val="008000"/>
                </a:solidFill>
                <a:latin typeface="Consolas" charset="0"/>
              </a:rPr>
              <a:t>// ba1 is BankAccount@9e8c34</a:t>
            </a:r>
            <a:endParaRPr lang="en-US" altLang="x-none" sz="2000" dirty="0">
              <a:solidFill>
                <a:srgbClr val="8C1515"/>
              </a:solidFill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b="1" dirty="0">
              <a:solidFill>
                <a:srgbClr val="008080"/>
              </a:solidFill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>
                <a:solidFill>
                  <a:srgbClr val="008000"/>
                </a:solidFill>
                <a:latin typeface="Consolas" charset="0"/>
              </a:rPr>
              <a:t>// better, but cumbersome to write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 err="1">
                <a:latin typeface="Consolas" charset="0"/>
              </a:rPr>
              <a:t>println</a:t>
            </a:r>
            <a:r>
              <a:rPr lang="en-US" altLang="x-none" sz="2000" dirty="0">
                <a:latin typeface="Consolas" charset="0"/>
              </a:rPr>
              <a:t>("ba1 is " + ba1.getName() + " with $"</a:t>
            </a:r>
          </a:p>
          <a:p>
            <a:pPr lvl="1">
              <a:lnSpc>
                <a:spcPct val="80000"/>
              </a:lnSpc>
              <a:buNone/>
            </a:pPr>
            <a:r>
              <a:rPr lang="en-US" altLang="x-none" sz="2000" dirty="0">
                <a:latin typeface="Consolas" charset="0"/>
              </a:rPr>
              <a:t>        + ba1.getBalance()); </a:t>
            </a:r>
            <a:r>
              <a:rPr lang="en-US" altLang="x-none" sz="2000" dirty="0">
                <a:solidFill>
                  <a:srgbClr val="008000"/>
                </a:solidFill>
                <a:latin typeface="Consolas" charset="0"/>
              </a:rPr>
              <a:t>// ba1 is Marty with $1.25</a:t>
            </a: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20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>
                <a:solidFill>
                  <a:srgbClr val="008000"/>
                </a:solidFill>
                <a:latin typeface="Consolas" charset="0"/>
              </a:rPr>
              <a:t>// desired behavior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sz="2000" dirty="0" err="1">
                <a:latin typeface="Consolas" charset="0"/>
              </a:rPr>
              <a:t>println</a:t>
            </a:r>
            <a:r>
              <a:rPr lang="en-US" altLang="x-none" sz="2000" dirty="0">
                <a:latin typeface="Consolas" charset="0"/>
              </a:rPr>
              <a:t>("ba1 is " + </a:t>
            </a:r>
            <a:r>
              <a:rPr lang="en-US" altLang="x-none" sz="2000" b="1" dirty="0">
                <a:solidFill>
                  <a:srgbClr val="003399"/>
                </a:solidFill>
                <a:latin typeface="Consolas" charset="0"/>
              </a:rPr>
              <a:t>ba1</a:t>
            </a:r>
            <a:r>
              <a:rPr lang="en-US" altLang="x-none" sz="2000" dirty="0">
                <a:latin typeface="Consolas" charset="0"/>
              </a:rPr>
              <a:t>);   </a:t>
            </a:r>
            <a:r>
              <a:rPr lang="en-US" altLang="x-none" sz="2000" dirty="0">
                <a:solidFill>
                  <a:srgbClr val="008000"/>
                </a:solidFill>
                <a:latin typeface="Consolas" charset="0"/>
              </a:rPr>
              <a:t>// ba1 is Marty with $1.25</a:t>
            </a:r>
          </a:p>
        </p:txBody>
      </p:sp>
    </p:spTree>
    <p:extLst>
      <p:ext uri="{BB962C8B-B14F-4D97-AF65-F5344CB8AC3E}">
        <p14:creationId xmlns:p14="http://schemas.microsoft.com/office/powerpoint/2010/main" val="34682526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011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01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011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0118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18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0118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>
                <a:ea typeface="Tahoma" charset="0"/>
                <a:cs typeface="Tahoma" charset="0"/>
              </a:rPr>
              <a:t>The </a:t>
            </a:r>
            <a:r>
              <a:rPr lang="en-US" altLang="x-none" dirty="0" err="1">
                <a:ea typeface="Tahoma" charset="0"/>
                <a:cs typeface="Tahoma" charset="0"/>
              </a:rPr>
              <a:t>toString</a:t>
            </a:r>
            <a:r>
              <a:rPr lang="en-US" altLang="x-none" dirty="0">
                <a:ea typeface="Tahoma" charset="0"/>
                <a:cs typeface="Tahoma" charset="0"/>
              </a:rPr>
              <a:t> Method</a:t>
            </a:r>
          </a:p>
        </p:txBody>
      </p:sp>
      <p:sp>
        <p:nvSpPr>
          <p:cNvPr id="1502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10000"/>
              </a:lnSpc>
              <a:buFontTx/>
              <a:buNone/>
            </a:pPr>
            <a:r>
              <a:rPr lang="en-US" altLang="x-none" i="1" dirty="0"/>
              <a:t>A special method in a class that tells Java how to convert an object </a:t>
            </a:r>
          </a:p>
          <a:p>
            <a:pPr>
              <a:lnSpc>
                <a:spcPct val="110000"/>
              </a:lnSpc>
              <a:buFontTx/>
              <a:buNone/>
            </a:pPr>
            <a:r>
              <a:rPr lang="en-US" altLang="x-none" i="1" dirty="0"/>
              <a:t>into a string.</a:t>
            </a:r>
          </a:p>
          <a:p>
            <a:pPr lvl="1">
              <a:lnSpc>
                <a:spcPct val="11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dirty="0" err="1">
                <a:latin typeface="Consolas" charset="0"/>
              </a:rPr>
              <a:t>BankAccount</a:t>
            </a:r>
            <a:r>
              <a:rPr lang="en-US" altLang="x-none" dirty="0">
                <a:latin typeface="Consolas" charset="0"/>
              </a:rPr>
              <a:t> ba1 = new </a:t>
            </a:r>
            <a:r>
              <a:rPr lang="en-US" altLang="x-none" dirty="0" err="1">
                <a:latin typeface="Consolas" charset="0"/>
              </a:rPr>
              <a:t>BankAccount</a:t>
            </a:r>
            <a:r>
              <a:rPr lang="en-US" altLang="x-none" dirty="0">
                <a:latin typeface="Consolas" charset="0"/>
              </a:rPr>
              <a:t>("Marty", 1.25);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dirty="0" err="1">
                <a:latin typeface="Consolas" charset="0"/>
              </a:rPr>
              <a:t>println</a:t>
            </a:r>
            <a:r>
              <a:rPr lang="en-US" altLang="x-none" dirty="0">
                <a:latin typeface="Consolas" charset="0"/>
              </a:rPr>
              <a:t>("ba1 is " + </a:t>
            </a:r>
            <a:r>
              <a:rPr lang="en-US" altLang="x-none" b="1" dirty="0">
                <a:latin typeface="Consolas" charset="0"/>
              </a:rPr>
              <a:t>ba1</a:t>
            </a:r>
            <a:r>
              <a:rPr lang="en-US" altLang="x-none" dirty="0">
                <a:latin typeface="Consolas" charset="0"/>
              </a:rPr>
              <a:t>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9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sz="900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b="1" dirty="0">
                <a:solidFill>
                  <a:srgbClr val="008080"/>
                </a:solidFill>
                <a:latin typeface="Consolas" charset="0"/>
              </a:rPr>
              <a:t>	</a:t>
            </a:r>
            <a:r>
              <a:rPr lang="en-US" altLang="x-none" dirty="0">
                <a:solidFill>
                  <a:srgbClr val="008000"/>
                </a:solidFill>
                <a:latin typeface="Consolas" charset="0"/>
              </a:rPr>
              <a:t>// the above code is really calling the following: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dirty="0" err="1">
                <a:latin typeface="Consolas" charset="0"/>
              </a:rPr>
              <a:t>println</a:t>
            </a:r>
            <a:r>
              <a:rPr lang="en-US" altLang="x-none" dirty="0">
                <a:latin typeface="Consolas" charset="0"/>
              </a:rPr>
              <a:t>("ba1 is " + ba1</a:t>
            </a:r>
            <a:r>
              <a:rPr lang="en-US" altLang="x-none" b="1" dirty="0">
                <a:solidFill>
                  <a:schemeClr val="accent2"/>
                </a:solidFill>
                <a:latin typeface="Consolas" charset="0"/>
              </a:rPr>
              <a:t>.toString()</a:t>
            </a:r>
            <a:r>
              <a:rPr lang="en-US" altLang="x-none" dirty="0">
                <a:latin typeface="Consolas" charset="0"/>
              </a:rPr>
              <a:t>);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>
              <a:lnSpc>
                <a:spcPct val="110000"/>
              </a:lnSpc>
            </a:pPr>
            <a:r>
              <a:rPr lang="en-US" altLang="x-none" dirty="0"/>
              <a:t>Every class has a </a:t>
            </a:r>
            <a:r>
              <a:rPr lang="en-US" altLang="x-none" dirty="0" err="1">
                <a:latin typeface="Consolas" charset="0"/>
              </a:rPr>
              <a:t>toString</a:t>
            </a:r>
            <a:r>
              <a:rPr lang="en-US" altLang="x-none" dirty="0"/>
              <a:t>, even if it isn't in your code.</a:t>
            </a:r>
          </a:p>
          <a:p>
            <a:pPr lvl="1">
              <a:lnSpc>
                <a:spcPct val="110000"/>
              </a:lnSpc>
            </a:pPr>
            <a:r>
              <a:rPr lang="en-US" altLang="x-none" dirty="0"/>
              <a:t>Default: class's name </a:t>
            </a:r>
            <a:r>
              <a:rPr lang="en-US" altLang="x-none" dirty="0">
                <a:latin typeface="Consolas" charset="0"/>
              </a:rPr>
              <a:t>@</a:t>
            </a:r>
            <a:r>
              <a:rPr lang="en-US" altLang="x-none" dirty="0"/>
              <a:t> object's memory address  </a:t>
            </a:r>
            <a:r>
              <a:rPr lang="en-US" altLang="x-none" sz="1800" dirty="0"/>
              <a:t>(base 16)</a:t>
            </a:r>
            <a:endParaRPr lang="en-US" altLang="x-none" dirty="0">
              <a:latin typeface="Courier New" charset="0"/>
            </a:endParaRPr>
          </a:p>
          <a:p>
            <a:pPr lvl="1">
              <a:lnSpc>
                <a:spcPct val="110000"/>
              </a:lnSpc>
              <a:buFontTx/>
              <a:buNone/>
            </a:pPr>
            <a:endParaRPr lang="en-US" altLang="x-none" sz="900" dirty="0">
              <a:latin typeface="Consolas" charset="0"/>
            </a:endParaRPr>
          </a:p>
          <a:p>
            <a:pPr lvl="1">
              <a:lnSpc>
                <a:spcPct val="11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BankAccount@9e8c34</a:t>
            </a:r>
          </a:p>
        </p:txBody>
      </p:sp>
    </p:spTree>
    <p:extLst>
      <p:ext uri="{BB962C8B-B14F-4D97-AF65-F5344CB8AC3E}">
        <p14:creationId xmlns:p14="http://schemas.microsoft.com/office/powerpoint/2010/main" val="2588401844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>
                <a:ea typeface="Tahoma" charset="0"/>
                <a:cs typeface="Tahoma" charset="0"/>
              </a:rPr>
              <a:t>The </a:t>
            </a:r>
            <a:r>
              <a:rPr lang="en-US" altLang="x-none" dirty="0" err="1">
                <a:ea typeface="Tahoma" charset="0"/>
                <a:cs typeface="Tahoma" charset="0"/>
              </a:rPr>
              <a:t>toString</a:t>
            </a:r>
            <a:r>
              <a:rPr lang="en-US" altLang="x-none" dirty="0">
                <a:ea typeface="Tahoma" charset="0"/>
                <a:cs typeface="Tahoma" charset="0"/>
              </a:rPr>
              <a:t> Method</a:t>
            </a:r>
          </a:p>
        </p:txBody>
      </p:sp>
      <p:sp>
        <p:nvSpPr>
          <p:cNvPr id="150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9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public String toString() {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    </a:t>
            </a:r>
            <a:r>
              <a:rPr lang="en-US" altLang="x-none" b="1" i="1">
                <a:latin typeface="Consolas" charset="0"/>
              </a:rPr>
              <a:t>code that returns a String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altLang="x-none" b="1" i="1">
                <a:latin typeface="Consolas" charset="0"/>
              </a:rPr>
              <a:t>	    representing this object</a:t>
            </a:r>
            <a:r>
              <a:rPr lang="en-US" altLang="x-none">
                <a:latin typeface="Consolas" charset="0"/>
              </a:rPr>
              <a:t>;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}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en-US" altLang="x-none">
              <a:latin typeface="Consolas" charset="0"/>
            </a:endParaRPr>
          </a:p>
          <a:p>
            <a:pPr lvl="1">
              <a:lnSpc>
                <a:spcPct val="90000"/>
              </a:lnSpc>
              <a:buFontTx/>
              <a:buNone/>
            </a:pPr>
            <a:endParaRPr lang="en-US" altLang="x-none">
              <a:latin typeface="Consolas" charset="0"/>
            </a:endParaRPr>
          </a:p>
          <a:p>
            <a:pPr lvl="1"/>
            <a:r>
              <a:rPr lang="en-US" altLang="x-none"/>
              <a:t>Method name, return, and parameters must match exactly.</a:t>
            </a:r>
          </a:p>
          <a:p>
            <a:pPr lvl="1"/>
            <a:endParaRPr lang="en-US" altLang="x-none"/>
          </a:p>
          <a:p>
            <a:pPr lvl="1"/>
            <a:r>
              <a:rPr lang="en-US" altLang="x-none"/>
              <a:t>Example: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 sz="900">
                <a:latin typeface="Consolas" charset="0"/>
              </a:rPr>
              <a:t>	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solidFill>
                  <a:srgbClr val="008000"/>
                </a:solidFill>
                <a:latin typeface="Consolas" charset="0"/>
              </a:rPr>
              <a:t>	// Returns a String representing this account.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public String </a:t>
            </a:r>
            <a:r>
              <a:rPr lang="en-US" altLang="x-none" b="1">
                <a:latin typeface="Consolas" charset="0"/>
              </a:rPr>
              <a:t>toString</a:t>
            </a:r>
            <a:r>
              <a:rPr lang="en-US" altLang="x-none">
                <a:latin typeface="Consolas" charset="0"/>
              </a:rPr>
              <a:t>() {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    return name + " has $" + balance;</a:t>
            </a:r>
          </a:p>
          <a:p>
            <a:pPr lvl="1">
              <a:lnSpc>
                <a:spcPct val="70000"/>
              </a:lnSpc>
              <a:buFontTx/>
              <a:buNone/>
            </a:pPr>
            <a:r>
              <a:rPr lang="en-US" altLang="x-none">
                <a:latin typeface="Consolas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12059653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23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The “this” Keyword</a:t>
            </a:r>
          </a:p>
        </p:txBody>
      </p:sp>
      <p:sp>
        <p:nvSpPr>
          <p:cNvPr id="150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x-none" b="1" dirty="0">
                <a:latin typeface="Consolas" charset="0"/>
              </a:rPr>
              <a:t>this</a:t>
            </a:r>
            <a:r>
              <a:rPr lang="en-US" altLang="x-none" dirty="0"/>
              <a:t>: Refers to the object on which a method is currently being called</a:t>
            </a:r>
            <a:endParaRPr lang="en-US" altLang="x-none" sz="2100" dirty="0"/>
          </a:p>
          <a:p>
            <a:pPr marL="0" indent="0">
              <a:buNone/>
            </a:pPr>
            <a:endParaRPr lang="en-US" altLang="x-none" sz="2100" dirty="0"/>
          </a:p>
          <a:p>
            <a:pPr marL="0" indent="0">
              <a:buNone/>
            </a:pPr>
            <a:r>
              <a:rPr lang="en-US" altLang="x-none" dirty="0" err="1">
                <a:latin typeface="Consolas" charset="0"/>
                <a:ea typeface="Consolas" charset="0"/>
                <a:cs typeface="Consolas" charset="0"/>
              </a:rPr>
              <a:t>BankAccount</a:t>
            </a:r>
            <a:r>
              <a:rPr lang="en-US" altLang="x-none" dirty="0">
                <a:latin typeface="Consolas" charset="0"/>
                <a:ea typeface="Consolas" charset="0"/>
                <a:cs typeface="Consolas" charset="0"/>
              </a:rPr>
              <a:t> ba1 = new </a:t>
            </a:r>
            <a:r>
              <a:rPr lang="en-US" altLang="x-none" dirty="0" err="1">
                <a:latin typeface="Consolas" charset="0"/>
                <a:ea typeface="Consolas" charset="0"/>
                <a:cs typeface="Consolas" charset="0"/>
              </a:rPr>
              <a:t>BankAccount</a:t>
            </a:r>
            <a:r>
              <a:rPr lang="en-US" altLang="x-none" dirty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altLang="x-none" dirty="0">
                <a:latin typeface="Consolas" charset="0"/>
                <a:ea typeface="Consolas" charset="0"/>
                <a:cs typeface="Consolas" charset="0"/>
              </a:rPr>
              <a:t>ba1.deposit(5);</a:t>
            </a:r>
          </a:p>
          <a:p>
            <a:pPr marL="0" indent="0">
              <a:buNone/>
            </a:pPr>
            <a:endParaRPr lang="en-US" altLang="x-none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altLang="x-none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// in </a:t>
            </a:r>
            <a:r>
              <a:rPr lang="en-US" altLang="x-none" dirty="0" err="1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BankAccount.java</a:t>
            </a:r>
            <a:endParaRPr lang="en-US" altLang="x-none" dirty="0">
              <a:solidFill>
                <a:srgbClr val="00B05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altLang="x-none" dirty="0">
                <a:latin typeface="Consolas" charset="0"/>
                <a:ea typeface="Consolas" charset="0"/>
                <a:cs typeface="Consolas" charset="0"/>
              </a:rPr>
              <a:t>public void deposit(double amount) {</a:t>
            </a:r>
          </a:p>
          <a:p>
            <a:pPr marL="0" indent="0">
              <a:buNone/>
            </a:pPr>
            <a:r>
              <a:rPr lang="en-US" altLang="x-none" dirty="0">
                <a:latin typeface="Consolas" charset="0"/>
                <a:ea typeface="Consolas" charset="0"/>
                <a:cs typeface="Consolas" charset="0"/>
              </a:rPr>
              <a:t>	// for code above, “this” -&gt; ba1</a:t>
            </a:r>
          </a:p>
          <a:p>
            <a:pPr marL="0" indent="0">
              <a:buNone/>
            </a:pPr>
            <a:r>
              <a:rPr lang="en-US" altLang="x-none" dirty="0">
                <a:latin typeface="Consolas" charset="0"/>
                <a:ea typeface="Consolas" charset="0"/>
                <a:cs typeface="Consolas" charset="0"/>
              </a:rPr>
              <a:t>	...</a:t>
            </a:r>
          </a:p>
          <a:p>
            <a:pPr marL="0" indent="0">
              <a:buNone/>
            </a:pPr>
            <a:r>
              <a:rPr lang="en-US" altLang="x-none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97872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</a:t>
            </a:r>
            <a:r>
              <a:rPr lang="en-US" sz="3600" dirty="0" err="1"/>
              <a:t>HashMaps</a:t>
            </a:r>
            <a:endParaRPr lang="en-US" sz="3600" dirty="0"/>
          </a:p>
          <a:p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 as Counters</a:t>
            </a:r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Classes</a:t>
            </a:r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4082175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Using “this”</a:t>
            </a:r>
          </a:p>
        </p:txBody>
      </p:sp>
      <p:sp>
        <p:nvSpPr>
          <p:cNvPr id="1505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x-none" dirty="0"/>
              <a:t>Sometimes we want to name parameters the same as instance variables.</a:t>
            </a:r>
          </a:p>
          <a:p>
            <a:pPr lvl="1">
              <a:buFontTx/>
              <a:buNone/>
            </a:pPr>
            <a:endParaRPr lang="en-US" altLang="x-none" sz="900" dirty="0"/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public class </a:t>
            </a:r>
            <a:r>
              <a:rPr lang="en-US" altLang="x-none" dirty="0" err="1">
                <a:latin typeface="Consolas" charset="0"/>
              </a:rPr>
              <a:t>BankAccount</a:t>
            </a:r>
            <a:r>
              <a:rPr lang="en-US" altLang="x-none" dirty="0">
                <a:latin typeface="Consolas" charset="0"/>
              </a:rPr>
              <a:t>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private double balance;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private String name;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...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public void </a:t>
            </a:r>
            <a:r>
              <a:rPr lang="en-US" altLang="x-none" dirty="0" err="1">
                <a:latin typeface="Consolas" charset="0"/>
              </a:rPr>
              <a:t>setName</a:t>
            </a:r>
            <a:r>
              <a:rPr lang="en-US" altLang="x-none" dirty="0">
                <a:latin typeface="Consolas" charset="0"/>
              </a:rPr>
              <a:t>(String </a:t>
            </a:r>
            <a:r>
              <a:rPr lang="en-US" altLang="x-none" b="1" dirty="0" err="1">
                <a:latin typeface="Consolas" charset="0"/>
              </a:rPr>
              <a:t>newName</a:t>
            </a:r>
            <a:r>
              <a:rPr lang="en-US" altLang="x-none" dirty="0">
                <a:latin typeface="Consolas" charset="0"/>
              </a:rPr>
              <a:t>) {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    name = </a:t>
            </a:r>
            <a:r>
              <a:rPr lang="en-US" altLang="x-none" b="1" dirty="0" err="1">
                <a:latin typeface="Consolas" charset="0"/>
              </a:rPr>
              <a:t>newName</a:t>
            </a:r>
            <a:r>
              <a:rPr lang="en-US" altLang="x-none" dirty="0">
                <a:latin typeface="Consolas" charset="0"/>
              </a:rPr>
              <a:t>;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}</a:t>
            </a:r>
          </a:p>
          <a:p>
            <a:pPr lvl="1"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}</a:t>
            </a:r>
          </a:p>
          <a:p>
            <a:pPr lvl="1"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 lvl="1"/>
            <a:r>
              <a:rPr lang="en-US" altLang="x-none" dirty="0"/>
              <a:t>Here, the parameter to </a:t>
            </a:r>
            <a:r>
              <a:rPr lang="en-US" altLang="x-none" dirty="0" err="1">
                <a:latin typeface="Consolas" charset="0"/>
              </a:rPr>
              <a:t>setName</a:t>
            </a:r>
            <a:r>
              <a:rPr lang="en-US" altLang="x-none" dirty="0"/>
              <a:t> is named </a:t>
            </a:r>
            <a:r>
              <a:rPr lang="en-US" altLang="x-none" dirty="0" err="1">
                <a:latin typeface="Consolas" charset="0"/>
              </a:rPr>
              <a:t>newName</a:t>
            </a:r>
            <a:r>
              <a:rPr lang="en-US" altLang="x-none" dirty="0"/>
              <a:t> to be distinct from the object's field </a:t>
            </a:r>
            <a:r>
              <a:rPr lang="en-US" altLang="x-none" dirty="0">
                <a:latin typeface="Consolas" charset="0"/>
              </a:rPr>
              <a:t>name</a:t>
            </a:r>
            <a:r>
              <a:rPr lang="en-US" altLang="x-none" dirty="0"/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10515479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Using “this”</a:t>
            </a:r>
          </a:p>
        </p:txBody>
      </p:sp>
      <p:sp>
        <p:nvSpPr>
          <p:cNvPr id="1506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endParaRPr lang="en-US" altLang="x-none" sz="1100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public class </a:t>
            </a:r>
            <a:r>
              <a:rPr lang="en-US" altLang="x-none" dirty="0" err="1">
                <a:latin typeface="Consolas" charset="0"/>
              </a:rPr>
              <a:t>BankAccount</a:t>
            </a:r>
            <a:r>
              <a:rPr lang="en-US" altLang="x-none" dirty="0">
                <a:latin typeface="Consolas" charset="0"/>
              </a:rPr>
              <a:t> {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private double balance;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private String name;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...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public void </a:t>
            </a:r>
            <a:r>
              <a:rPr lang="en-US" altLang="x-none" dirty="0" err="1">
                <a:latin typeface="Consolas" charset="0"/>
              </a:rPr>
              <a:t>setName</a:t>
            </a:r>
            <a:r>
              <a:rPr lang="en-US" altLang="x-none" dirty="0">
                <a:latin typeface="Consolas" charset="0"/>
              </a:rPr>
              <a:t>(String </a:t>
            </a:r>
            <a:r>
              <a:rPr lang="en-US" altLang="x-none" b="1" dirty="0">
                <a:solidFill>
                  <a:schemeClr val="accent2"/>
                </a:solidFill>
                <a:latin typeface="Consolas" charset="0"/>
              </a:rPr>
              <a:t>name</a:t>
            </a:r>
            <a:r>
              <a:rPr lang="en-US" altLang="x-none" dirty="0">
                <a:latin typeface="Consolas" charset="0"/>
              </a:rPr>
              <a:t>) {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b="1" dirty="0">
                <a:solidFill>
                  <a:schemeClr val="accent2"/>
                </a:solidFill>
                <a:latin typeface="Consolas" charset="0"/>
              </a:rPr>
              <a:t>	        </a:t>
            </a:r>
            <a:r>
              <a:rPr lang="en-US" altLang="x-none" b="1" dirty="0">
                <a:solidFill>
                  <a:srgbClr val="FF0000"/>
                </a:solidFill>
                <a:latin typeface="Consolas" charset="0"/>
              </a:rPr>
              <a:t>name = name;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}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26713939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Using “this”</a:t>
            </a:r>
          </a:p>
        </p:txBody>
      </p:sp>
      <p:sp>
        <p:nvSpPr>
          <p:cNvPr id="1506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x-none" sz="2600" dirty="0"/>
              <a:t>We can use “this” to specify which one is the instance variable </a:t>
            </a:r>
          </a:p>
          <a:p>
            <a:pPr>
              <a:buFontTx/>
              <a:buNone/>
            </a:pPr>
            <a:r>
              <a:rPr lang="en-US" altLang="x-none" sz="2600" dirty="0"/>
              <a:t>and which one is the local variable.</a:t>
            </a:r>
          </a:p>
          <a:p>
            <a:pPr>
              <a:buFontTx/>
              <a:buNone/>
            </a:pPr>
            <a:endParaRPr lang="en-US" altLang="x-none" sz="1100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public class </a:t>
            </a:r>
            <a:r>
              <a:rPr lang="en-US" altLang="x-none" dirty="0" err="1">
                <a:latin typeface="Consolas" charset="0"/>
              </a:rPr>
              <a:t>BankAccount</a:t>
            </a:r>
            <a:r>
              <a:rPr lang="en-US" altLang="x-none" dirty="0">
                <a:latin typeface="Consolas" charset="0"/>
              </a:rPr>
              <a:t> {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private double balance;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private String name;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...</a:t>
            </a:r>
          </a:p>
          <a:p>
            <a:pPr>
              <a:lnSpc>
                <a:spcPct val="80000"/>
              </a:lnSpc>
              <a:buFontTx/>
              <a:buNone/>
            </a:pPr>
            <a:endParaRPr lang="en-US" altLang="x-none" dirty="0">
              <a:latin typeface="Consolas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public void </a:t>
            </a:r>
            <a:r>
              <a:rPr lang="en-US" altLang="x-none" dirty="0" err="1">
                <a:latin typeface="Consolas" charset="0"/>
              </a:rPr>
              <a:t>setName</a:t>
            </a:r>
            <a:r>
              <a:rPr lang="en-US" altLang="x-none" dirty="0">
                <a:latin typeface="Consolas" charset="0"/>
              </a:rPr>
              <a:t>(String </a:t>
            </a:r>
            <a:r>
              <a:rPr lang="en-US" altLang="x-none" b="1" dirty="0">
                <a:solidFill>
                  <a:schemeClr val="accent2"/>
                </a:solidFill>
                <a:latin typeface="Consolas" charset="0"/>
              </a:rPr>
              <a:t>name</a:t>
            </a:r>
            <a:r>
              <a:rPr lang="en-US" altLang="x-none" dirty="0">
                <a:latin typeface="Consolas" charset="0"/>
              </a:rPr>
              <a:t>) {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b="1" dirty="0">
                <a:solidFill>
                  <a:schemeClr val="accent2"/>
                </a:solidFill>
                <a:latin typeface="Consolas" charset="0"/>
              </a:rPr>
              <a:t>	        </a:t>
            </a:r>
            <a:r>
              <a:rPr lang="en-US" altLang="x-none" b="1" dirty="0" err="1">
                <a:solidFill>
                  <a:schemeClr val="accent2"/>
                </a:solidFill>
                <a:latin typeface="Consolas" charset="0"/>
              </a:rPr>
              <a:t>this.name</a:t>
            </a:r>
            <a:r>
              <a:rPr lang="en-US" altLang="x-none" b="1" dirty="0">
                <a:solidFill>
                  <a:schemeClr val="accent2"/>
                </a:solidFill>
                <a:latin typeface="Consolas" charset="0"/>
              </a:rPr>
              <a:t> = name;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    }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x-none" dirty="0">
                <a:latin typeface="Consolas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6191070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Review: </a:t>
            </a:r>
            <a:r>
              <a:rPr lang="en-US" sz="3600" dirty="0" err="1">
                <a:solidFill>
                  <a:schemeClr val="bg1">
                    <a:lumMod val="75000"/>
                  </a:schemeClr>
                </a:solidFill>
              </a:rPr>
              <a:t>HashMaps</a:t>
            </a:r>
            <a:endParaRPr lang="en-US" sz="360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600">
                <a:solidFill>
                  <a:schemeClr val="bg1">
                    <a:lumMod val="75000"/>
                  </a:schemeClr>
                </a:solidFill>
              </a:rPr>
              <a:t>HashMaps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 as Counters</a:t>
            </a:r>
          </a:p>
          <a:p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Classes</a:t>
            </a:r>
          </a:p>
          <a:p>
            <a:r>
              <a:rPr lang="en-US" sz="3600" dirty="0"/>
              <a:t>Recap</a:t>
            </a:r>
          </a:p>
        </p:txBody>
      </p:sp>
    </p:spTree>
    <p:extLst>
      <p:ext uri="{BB962C8B-B14F-4D97-AF65-F5344CB8AC3E}">
        <p14:creationId xmlns:p14="http://schemas.microsoft.com/office/powerpoint/2010/main" val="125541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Class?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8600" dirty="0"/>
              <a:t>A class defines a new variable type.</a:t>
            </a:r>
          </a:p>
        </p:txBody>
      </p:sp>
    </p:spTree>
    <p:extLst>
      <p:ext uri="{BB962C8B-B14F-4D97-AF65-F5344CB8AC3E}">
        <p14:creationId xmlns:p14="http://schemas.microsoft.com/office/powerpoint/2010/main" val="6925851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New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/>
              <a:t>What information is inside this new variable type?</a:t>
            </a:r>
          </a:p>
          <a:p>
            <a:pPr marL="798512" lvl="1" indent="-457200"/>
            <a:r>
              <a:rPr lang="en-US" sz="3400" dirty="0"/>
              <a:t>These are its instance variables.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600" b="1" dirty="0"/>
              <a:t>How do you create a variable of this type?</a:t>
            </a:r>
          </a:p>
          <a:p>
            <a:pPr marL="798512" lvl="1" indent="-457200"/>
            <a:r>
              <a:rPr lang="en-US" sz="3400" dirty="0"/>
              <a:t>This is the constructor.</a:t>
            </a:r>
            <a:endParaRPr lang="en-US" sz="3600" b="1" dirty="0"/>
          </a:p>
          <a:p>
            <a:pPr marL="457200" indent="-457200">
              <a:buFont typeface="+mj-lt"/>
              <a:buAutoNum type="arabicPeriod"/>
            </a:pPr>
            <a:r>
              <a:rPr lang="en-US" sz="3600" b="1" dirty="0"/>
              <a:t>What can this new variable type do?</a:t>
            </a:r>
          </a:p>
          <a:p>
            <a:pPr marL="798512" lvl="1" indent="-457200"/>
            <a:r>
              <a:rPr lang="en-US" sz="3400" dirty="0"/>
              <a:t>These are its public methods.</a:t>
            </a:r>
          </a:p>
        </p:txBody>
      </p:sp>
    </p:spTree>
    <p:extLst>
      <p:ext uri="{BB962C8B-B14F-4D97-AF65-F5344CB8AC3E}">
        <p14:creationId xmlns:p14="http://schemas.microsoft.com/office/powerpoint/2010/main" val="361385122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Review: </a:t>
            </a:r>
            <a:r>
              <a:rPr lang="en-US" sz="3600" dirty="0" err="1"/>
              <a:t>HashMaps</a:t>
            </a:r>
            <a:endParaRPr lang="en-US" sz="3600" dirty="0"/>
          </a:p>
          <a:p>
            <a:r>
              <a:rPr lang="en-US" sz="3600" dirty="0" err="1"/>
              <a:t>HashMaps</a:t>
            </a:r>
            <a:r>
              <a:rPr lang="en-US" sz="3600" dirty="0"/>
              <a:t> as Counters</a:t>
            </a:r>
          </a:p>
          <a:p>
            <a:r>
              <a:rPr lang="en-US" sz="3600" dirty="0"/>
              <a:t>Classes</a:t>
            </a:r>
          </a:p>
          <a:p>
            <a:r>
              <a:rPr lang="en-US" sz="3600" dirty="0"/>
              <a:t>Recap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Next time: </a:t>
            </a:r>
            <a:r>
              <a:rPr lang="en-US" sz="3600" dirty="0"/>
              <a:t>classes practice + inheritance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66627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"/>
    </mc:Choice>
    <mc:Fallback xmlns="">
      <p:transition spd="slow" advTm="40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</a:t>
            </a:r>
            <a:r>
              <a:rPr lang="mr-IN" dirty="0"/>
              <a:t>…</a:t>
            </a:r>
            <a:r>
              <a:rPr lang="en-US" dirty="0"/>
              <a:t> </a:t>
            </a:r>
            <a:r>
              <a:rPr lang="en-US" dirty="0" err="1"/>
              <a:t>HashMaps</a:t>
            </a:r>
            <a:r>
              <a:rPr lang="en-US" dirty="0"/>
              <a:t>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A variable type that represents a collection of unordered </a:t>
            </a:r>
            <a:r>
              <a:rPr lang="en-US" sz="3200" b="1" dirty="0"/>
              <a:t>key-value pairs</a:t>
            </a:r>
            <a:endParaRPr lang="en-US" sz="3200" dirty="0"/>
          </a:p>
          <a:p>
            <a:r>
              <a:rPr lang="en-US" sz="3200" dirty="0"/>
              <a:t>You access a value associated with each </a:t>
            </a:r>
            <a:r>
              <a:rPr lang="en-US" sz="3200" i="1" dirty="0"/>
              <a:t>key</a:t>
            </a:r>
            <a:endParaRPr lang="en-US" sz="3200" dirty="0"/>
          </a:p>
          <a:p>
            <a:r>
              <a:rPr lang="en-US" sz="3200" dirty="0"/>
              <a:t>Keys and values can be any type of </a:t>
            </a:r>
            <a:r>
              <a:rPr lang="en-US" sz="3200" b="1" dirty="0"/>
              <a:t>Object</a:t>
            </a:r>
            <a:endParaRPr lang="en-US" sz="3200" dirty="0"/>
          </a:p>
          <a:p>
            <a:r>
              <a:rPr lang="en-US" sz="3200" dirty="0"/>
              <a:t>Keys are unique</a:t>
            </a:r>
          </a:p>
          <a:p>
            <a:r>
              <a:rPr lang="en-US" sz="3200" dirty="0"/>
              <a:t>Resizable </a:t>
            </a:r>
            <a:r>
              <a:rPr lang="mr-IN" sz="3200" dirty="0"/>
              <a:t>–</a:t>
            </a:r>
            <a:r>
              <a:rPr lang="en-US" sz="3200" dirty="0"/>
              <a:t> can add and remove pairs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769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7"/>
    </mc:Choice>
    <mc:Fallback xmlns="">
      <p:transition spd="slow" advTm="223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HashMap</a:t>
            </a:r>
            <a:r>
              <a:rPr lang="en-US" dirty="0"/>
              <a:t>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b="1" dirty="0"/>
              <a:t>Phone book: </a:t>
            </a:r>
            <a:r>
              <a:rPr lang="en-US" sz="3200" dirty="0"/>
              <a:t>name -&gt; phone number</a:t>
            </a:r>
          </a:p>
          <a:p>
            <a:r>
              <a:rPr lang="en-US" sz="3200" b="1" dirty="0"/>
              <a:t>Search engine:</a:t>
            </a:r>
            <a:r>
              <a:rPr lang="en-US" sz="3200" dirty="0"/>
              <a:t> URL -&gt; webpage</a:t>
            </a:r>
          </a:p>
          <a:p>
            <a:r>
              <a:rPr lang="en-US" sz="3200" b="1" dirty="0"/>
              <a:t>Dictionary</a:t>
            </a:r>
            <a:r>
              <a:rPr lang="en-US" sz="3200" dirty="0"/>
              <a:t>: word -&gt; definition</a:t>
            </a:r>
          </a:p>
          <a:p>
            <a:r>
              <a:rPr lang="en-US" sz="3200" b="1" dirty="0"/>
              <a:t>Bank</a:t>
            </a:r>
            <a:r>
              <a:rPr lang="en-US" sz="3200" dirty="0"/>
              <a:t>: account # -&gt; balance</a:t>
            </a:r>
          </a:p>
          <a:p>
            <a:r>
              <a:rPr lang="en-US" sz="3200" b="1" dirty="0"/>
              <a:t>Social Network</a:t>
            </a:r>
            <a:r>
              <a:rPr lang="en-US" sz="3200" dirty="0"/>
              <a:t>: name -&gt; profile</a:t>
            </a:r>
          </a:p>
          <a:p>
            <a:r>
              <a:rPr lang="en-US" sz="3200" b="1" dirty="0"/>
              <a:t>Counter</a:t>
            </a:r>
            <a:r>
              <a:rPr lang="en-US" sz="3200" dirty="0"/>
              <a:t>: text -&gt; # occurrences</a:t>
            </a:r>
            <a:endParaRPr lang="en-US" sz="3200" b="1" dirty="0"/>
          </a:p>
          <a:p>
            <a:r>
              <a:rPr lang="en-US" sz="3200" dirty="0"/>
              <a:t>And many more</a:t>
            </a:r>
            <a:r>
              <a:rPr lang="mr-IN" sz="3200" dirty="0"/>
              <a:t>…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89658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Our First </a:t>
            </a:r>
            <a:r>
              <a:rPr lang="en-US" altLang="x-none" dirty="0" err="1"/>
              <a:t>HashMap</a:t>
            </a:r>
            <a:endParaRPr lang="en-US" altLang="x-none" dirty="0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0" y="3703637"/>
            <a:ext cx="9144000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83000"/>
              </a:lnSpc>
            </a:pPr>
            <a:r>
              <a:rPr lang="en-US" altLang="en-US" sz="24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HashMap</a:t>
            </a:r>
            <a:r>
              <a:rPr lang="en-US" altLang="en-US" sz="24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&lt;String, String&gt; </a:t>
            </a:r>
            <a:r>
              <a:rPr lang="en-US" altLang="en-US" sz="24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myHashMap</a:t>
            </a:r>
            <a:r>
              <a:rPr lang="en-US" altLang="en-US" sz="24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altLang="en-US" sz="2400" b="1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altLang="en-US" sz="2400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HashMap</a:t>
            </a:r>
            <a:r>
              <a:rPr lang="en-US" altLang="en-US" sz="24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&lt;&gt;();</a:t>
            </a:r>
          </a:p>
        </p:txBody>
      </p:sp>
    </p:spTree>
    <p:extLst>
      <p:ext uri="{BB962C8B-B14F-4D97-AF65-F5344CB8AC3E}">
        <p14:creationId xmlns:p14="http://schemas.microsoft.com/office/powerpoint/2010/main" val="261379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6"/>
    </mc:Choice>
    <mc:Fallback xmlns="">
      <p:transition spd="slow" advTm="986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sz="4200" dirty="0"/>
              <a:t>Review: </a:t>
            </a:r>
            <a:r>
              <a:rPr lang="en-US" altLang="x-none" sz="4200" dirty="0" err="1"/>
              <a:t>HashMap</a:t>
            </a:r>
            <a:r>
              <a:rPr lang="en-US" altLang="x-none" sz="4200" dirty="0"/>
              <a:t> Operations</a:t>
            </a:r>
          </a:p>
        </p:txBody>
      </p:sp>
      <p:sp>
        <p:nvSpPr>
          <p:cNvPr id="16312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295400"/>
            <a:ext cx="8839200" cy="5562600"/>
          </a:xfrm>
        </p:spPr>
        <p:txBody>
          <a:bodyPr/>
          <a:lstStyle/>
          <a:p>
            <a:pPr>
              <a:tabLst>
                <a:tab pos="3028950" algn="l"/>
                <a:tab pos="3489325" algn="l"/>
              </a:tabLst>
            </a:pPr>
            <a:r>
              <a:rPr lang="en-US" altLang="x-none" b="1" i="1" dirty="0" err="1">
                <a:latin typeface="Consolas" charset="0"/>
              </a:rPr>
              <a:t>m</a:t>
            </a:r>
            <a:r>
              <a:rPr lang="en-US" altLang="x-none" b="1" dirty="0" err="1">
                <a:latin typeface="Consolas" charset="0"/>
              </a:rPr>
              <a:t>.</a:t>
            </a:r>
            <a:r>
              <a:rPr lang="en-US" altLang="x-none" dirty="0" err="1">
                <a:latin typeface="Consolas" charset="0"/>
              </a:rPr>
              <a:t>put</a:t>
            </a:r>
            <a:r>
              <a:rPr lang="en-US" altLang="x-none" dirty="0">
                <a:latin typeface="Consolas" charset="0"/>
              </a:rPr>
              <a:t>(</a:t>
            </a:r>
            <a:r>
              <a:rPr lang="en-US" altLang="x-none" b="1" i="1" dirty="0">
                <a:latin typeface="Consolas" charset="0"/>
              </a:rPr>
              <a:t>key</a:t>
            </a:r>
            <a:r>
              <a:rPr lang="en-US" altLang="x-none" dirty="0">
                <a:latin typeface="Consolas" charset="0"/>
              </a:rPr>
              <a:t>, </a:t>
            </a:r>
            <a:r>
              <a:rPr lang="en-US" altLang="x-none" b="1" i="1" dirty="0">
                <a:latin typeface="Consolas" charset="0"/>
              </a:rPr>
              <a:t>value</a:t>
            </a:r>
            <a:r>
              <a:rPr lang="en-US" altLang="x-none" dirty="0">
                <a:latin typeface="Consolas" charset="0"/>
              </a:rPr>
              <a:t>);</a:t>
            </a:r>
            <a:r>
              <a:rPr lang="en-US" altLang="x-none" dirty="0"/>
              <a:t>	Adds a key/value pair to the map.</a:t>
            </a:r>
          </a:p>
          <a:p>
            <a:pPr lvl="1">
              <a:buFontTx/>
              <a:buNone/>
              <a:tabLst>
                <a:tab pos="3028950" algn="l"/>
                <a:tab pos="3489325" algn="l"/>
              </a:tabLst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dirty="0" err="1">
                <a:latin typeface="Consolas" charset="0"/>
              </a:rPr>
              <a:t>m.put</a:t>
            </a:r>
            <a:r>
              <a:rPr lang="en-US" altLang="x-none" dirty="0">
                <a:latin typeface="Consolas" charset="0"/>
              </a:rPr>
              <a:t>("Eric", "650-123-4567"); </a:t>
            </a:r>
          </a:p>
          <a:p>
            <a:pPr lvl="2">
              <a:tabLst>
                <a:tab pos="3028950" algn="l"/>
                <a:tab pos="3489325" algn="l"/>
              </a:tabLst>
            </a:pPr>
            <a:r>
              <a:rPr lang="en-US" altLang="x-none" dirty="0"/>
              <a:t>Replaces any previous value for that key.</a:t>
            </a:r>
          </a:p>
          <a:p>
            <a:pPr lvl="1">
              <a:buFontTx/>
              <a:buNone/>
              <a:tabLst>
                <a:tab pos="3028950" algn="l"/>
                <a:tab pos="3489325" algn="l"/>
              </a:tabLst>
            </a:pPr>
            <a:endParaRPr lang="en-US" altLang="x-none" dirty="0"/>
          </a:p>
          <a:p>
            <a:pPr>
              <a:tabLst>
                <a:tab pos="3028950" algn="l"/>
                <a:tab pos="3489325" algn="l"/>
              </a:tabLst>
            </a:pPr>
            <a:r>
              <a:rPr lang="en-US" altLang="x-none" b="1" i="1" dirty="0" err="1">
                <a:latin typeface="Consolas" charset="0"/>
              </a:rPr>
              <a:t>m</a:t>
            </a:r>
            <a:r>
              <a:rPr lang="en-US" altLang="x-none" b="1" dirty="0" err="1">
                <a:latin typeface="Consolas" charset="0"/>
              </a:rPr>
              <a:t>.</a:t>
            </a:r>
            <a:r>
              <a:rPr lang="en-US" altLang="x-none" dirty="0" err="1">
                <a:latin typeface="Consolas" charset="0"/>
              </a:rPr>
              <a:t>get</a:t>
            </a:r>
            <a:r>
              <a:rPr lang="en-US" altLang="x-none" dirty="0">
                <a:latin typeface="Consolas" charset="0"/>
              </a:rPr>
              <a:t>(</a:t>
            </a:r>
            <a:r>
              <a:rPr lang="en-US" altLang="x-none" b="1" i="1" dirty="0">
                <a:latin typeface="Consolas" charset="0"/>
              </a:rPr>
              <a:t>key</a:t>
            </a:r>
            <a:r>
              <a:rPr lang="en-US" altLang="x-none" dirty="0">
                <a:latin typeface="Consolas" charset="0"/>
              </a:rPr>
              <a:t>)</a:t>
            </a:r>
            <a:r>
              <a:rPr lang="en-US" altLang="x-none" dirty="0"/>
              <a:t>  	Returns the value paired with the given key.</a:t>
            </a:r>
          </a:p>
          <a:p>
            <a:pPr lvl="1">
              <a:buFontTx/>
              <a:buNone/>
              <a:tabLst>
                <a:tab pos="3028950" algn="l"/>
                <a:tab pos="3489325" algn="l"/>
              </a:tabLst>
            </a:pPr>
            <a:r>
              <a:rPr lang="en-US" altLang="x-none" dirty="0">
                <a:latin typeface="Consolas" charset="0"/>
              </a:rPr>
              <a:t>	String </a:t>
            </a:r>
            <a:r>
              <a:rPr lang="en-US" altLang="x-none" dirty="0" err="1">
                <a:latin typeface="Consolas" charset="0"/>
              </a:rPr>
              <a:t>phoneNum</a:t>
            </a:r>
            <a:r>
              <a:rPr lang="en-US" altLang="x-none" dirty="0">
                <a:latin typeface="Consolas" charset="0"/>
              </a:rPr>
              <a:t> = </a:t>
            </a:r>
            <a:r>
              <a:rPr lang="en-US" altLang="x-none" dirty="0" err="1">
                <a:latin typeface="Consolas" charset="0"/>
              </a:rPr>
              <a:t>m.get</a:t>
            </a:r>
            <a:r>
              <a:rPr lang="en-US" altLang="x-none" dirty="0">
                <a:latin typeface="Consolas" charset="0"/>
              </a:rPr>
              <a:t>("Jenny");  </a:t>
            </a:r>
            <a:r>
              <a:rPr lang="en-US" altLang="x-none" dirty="0">
                <a:solidFill>
                  <a:srgbClr val="008000"/>
                </a:solidFill>
                <a:latin typeface="Consolas" charset="0"/>
              </a:rPr>
              <a:t>// "867-5309"</a:t>
            </a:r>
          </a:p>
          <a:p>
            <a:pPr lvl="2">
              <a:tabLst>
                <a:tab pos="3028950" algn="l"/>
                <a:tab pos="3489325" algn="l"/>
              </a:tabLst>
            </a:pPr>
            <a:r>
              <a:rPr lang="en-US" altLang="x-none" dirty="0"/>
              <a:t>Returns null if the key is not found.</a:t>
            </a:r>
          </a:p>
          <a:p>
            <a:pPr lvl="1">
              <a:buFontTx/>
              <a:buNone/>
              <a:tabLst>
                <a:tab pos="3028950" algn="l"/>
                <a:tab pos="3489325" algn="l"/>
              </a:tabLst>
            </a:pPr>
            <a:r>
              <a:rPr lang="en-US" altLang="x-none" dirty="0"/>
              <a:t>	</a:t>
            </a:r>
          </a:p>
          <a:p>
            <a:pPr>
              <a:tabLst>
                <a:tab pos="3028950" algn="l"/>
                <a:tab pos="3489325" algn="l"/>
              </a:tabLst>
            </a:pPr>
            <a:r>
              <a:rPr lang="en-US" altLang="x-none" b="1" dirty="0" err="1">
                <a:latin typeface="Consolas" charset="0"/>
              </a:rPr>
              <a:t>m.remove</a:t>
            </a:r>
            <a:r>
              <a:rPr lang="en-US" altLang="x-none" dirty="0">
                <a:latin typeface="Consolas" charset="0"/>
              </a:rPr>
              <a:t>(</a:t>
            </a:r>
            <a:r>
              <a:rPr lang="en-US" altLang="x-none" i="1" dirty="0">
                <a:latin typeface="Consolas" charset="0"/>
              </a:rPr>
              <a:t>key</a:t>
            </a:r>
            <a:r>
              <a:rPr lang="en-US" altLang="x-none" dirty="0">
                <a:latin typeface="Consolas" charset="0"/>
              </a:rPr>
              <a:t>);	</a:t>
            </a:r>
            <a:r>
              <a:rPr lang="en-US" altLang="x-none" dirty="0"/>
              <a:t>Removes the</a:t>
            </a:r>
            <a:br>
              <a:rPr lang="en-US" altLang="x-none" dirty="0"/>
            </a:br>
            <a:r>
              <a:rPr lang="en-US" altLang="x-none" dirty="0"/>
              <a:t>given key and its paired value.</a:t>
            </a:r>
          </a:p>
          <a:p>
            <a:pPr lvl="1">
              <a:buFontTx/>
              <a:buNone/>
              <a:tabLst>
                <a:tab pos="3028950" algn="l"/>
                <a:tab pos="3489325" algn="l"/>
              </a:tabLst>
            </a:pPr>
            <a:r>
              <a:rPr lang="en-US" altLang="x-none" dirty="0">
                <a:latin typeface="Consolas" charset="0"/>
              </a:rPr>
              <a:t>	</a:t>
            </a:r>
            <a:r>
              <a:rPr lang="en-US" altLang="x-none" dirty="0" err="1">
                <a:latin typeface="Consolas" charset="0"/>
              </a:rPr>
              <a:t>m.remove</a:t>
            </a:r>
            <a:r>
              <a:rPr lang="en-US" altLang="x-none" dirty="0">
                <a:latin typeface="Consolas" charset="0"/>
              </a:rPr>
              <a:t>("Annie");</a:t>
            </a:r>
          </a:p>
          <a:p>
            <a:pPr lvl="2">
              <a:tabLst>
                <a:tab pos="3028950" algn="l"/>
                <a:tab pos="3489325" algn="l"/>
              </a:tabLst>
            </a:pPr>
            <a:r>
              <a:rPr lang="en-US" altLang="x-none" dirty="0"/>
              <a:t>Has no effect if the key is not in the map.</a:t>
            </a:r>
          </a:p>
          <a:p>
            <a:pPr marL="0" indent="0">
              <a:buNone/>
              <a:tabLst>
                <a:tab pos="3028950" algn="l"/>
                <a:tab pos="3489325" algn="l"/>
              </a:tabLst>
            </a:pPr>
            <a:endParaRPr lang="en-US" altLang="x-none" dirty="0"/>
          </a:p>
        </p:txBody>
      </p:sp>
      <p:sp>
        <p:nvSpPr>
          <p:cNvPr id="1631253" name="Text Box 21"/>
          <p:cNvSpPr txBox="1">
            <a:spLocks noChangeArrowheads="1"/>
          </p:cNvSpPr>
          <p:nvPr/>
        </p:nvSpPr>
        <p:spPr bwMode="auto">
          <a:xfrm>
            <a:off x="5743575" y="4473575"/>
            <a:ext cx="2752677" cy="1477328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x-none" dirty="0"/>
              <a:t>   </a:t>
            </a:r>
            <a:r>
              <a:rPr lang="en-US" altLang="x-none" u="sng" dirty="0"/>
              <a:t>key</a:t>
            </a:r>
            <a:r>
              <a:rPr lang="en-US" altLang="x-none" dirty="0"/>
              <a:t>                   </a:t>
            </a:r>
            <a:r>
              <a:rPr lang="en-US" altLang="x-none" u="sng" dirty="0"/>
              <a:t>value</a:t>
            </a:r>
          </a:p>
          <a:p>
            <a:r>
              <a:rPr lang="en-US" altLang="x-none" dirty="0"/>
              <a:t>"Jenny”         → "867-5309"</a:t>
            </a:r>
          </a:p>
          <a:p>
            <a:r>
              <a:rPr lang="en-US" altLang="x-none" dirty="0"/>
              <a:t>"Mehran"     → "123-4567"</a:t>
            </a:r>
          </a:p>
          <a:p>
            <a:r>
              <a:rPr lang="en-US" altLang="x-none" dirty="0"/>
              <a:t>"Marty"        → "685-2181"</a:t>
            </a:r>
          </a:p>
          <a:p>
            <a:r>
              <a:rPr lang="en-US" altLang="x-none" dirty="0"/>
              <a:t>"Chris”          → "947-2176"</a:t>
            </a:r>
          </a:p>
        </p:txBody>
      </p:sp>
    </p:spTree>
    <p:extLst>
      <p:ext uri="{BB962C8B-B14F-4D97-AF65-F5344CB8AC3E}">
        <p14:creationId xmlns:p14="http://schemas.microsoft.com/office/powerpoint/2010/main" val="1404875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 Recap</a:t>
            </a:r>
            <a:endParaRPr lang="en-US" dirty="0">
              <a:solidFill>
                <a:srgbClr val="8C1515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 err="1"/>
              <a:t>ArrayLists</a:t>
            </a:r>
            <a:r>
              <a:rPr lang="en-US" sz="2600" dirty="0"/>
              <a:t> are a variable type representing a list of items</a:t>
            </a:r>
          </a:p>
          <a:p>
            <a:r>
              <a:rPr lang="en-US" sz="2600" dirty="0"/>
              <a:t>Unlike arrays, </a:t>
            </a:r>
            <a:r>
              <a:rPr lang="en-US" sz="2600" dirty="0" err="1"/>
              <a:t>ArrayLists</a:t>
            </a:r>
            <a:r>
              <a:rPr lang="en-US" sz="2600" dirty="0"/>
              <a:t> have:</a:t>
            </a:r>
          </a:p>
          <a:p>
            <a:pPr lvl="1"/>
            <a:r>
              <a:rPr lang="en-US" sz="2600" dirty="0"/>
              <a:t>The ability to resize dynamically</a:t>
            </a:r>
          </a:p>
          <a:p>
            <a:pPr lvl="1"/>
            <a:r>
              <a:rPr lang="en-US" sz="2600" dirty="0"/>
              <a:t>Useful methods you can call on them</a:t>
            </a:r>
          </a:p>
          <a:p>
            <a:r>
              <a:rPr lang="en-US" sz="2600" dirty="0"/>
              <a:t>Unlike </a:t>
            </a:r>
            <a:r>
              <a:rPr lang="en-US" sz="2600" dirty="0" err="1"/>
              <a:t>ArrayLists</a:t>
            </a:r>
            <a:r>
              <a:rPr lang="en-US" sz="2600" dirty="0"/>
              <a:t>, arrays have:</a:t>
            </a:r>
          </a:p>
          <a:p>
            <a:pPr lvl="1"/>
            <a:r>
              <a:rPr lang="en-US" sz="2600" dirty="0"/>
              <a:t>The ability to store any type of item, not just Objects</a:t>
            </a:r>
          </a:p>
          <a:p>
            <a:r>
              <a:rPr lang="en-US" sz="2600" dirty="0" err="1"/>
              <a:t>HashMaps</a:t>
            </a:r>
            <a:r>
              <a:rPr lang="en-US" sz="2600" dirty="0"/>
              <a:t> are a variable type representing a key-value pairs</a:t>
            </a:r>
          </a:p>
          <a:p>
            <a:r>
              <a:rPr lang="en-US" sz="2600" dirty="0"/>
              <a:t>Unlike arrays and </a:t>
            </a:r>
            <a:r>
              <a:rPr lang="en-US" sz="2600" dirty="0" err="1"/>
              <a:t>ArrayLists</a:t>
            </a:r>
            <a:r>
              <a:rPr lang="en-US" sz="2600" dirty="0"/>
              <a:t>, </a:t>
            </a:r>
            <a:r>
              <a:rPr lang="en-US" sz="2600" dirty="0" err="1"/>
              <a:t>HashMaps</a:t>
            </a:r>
            <a:r>
              <a:rPr lang="en-US" sz="2600" dirty="0"/>
              <a:t>:</a:t>
            </a:r>
          </a:p>
          <a:p>
            <a:pPr lvl="1"/>
            <a:r>
              <a:rPr lang="en-US" sz="2600" dirty="0"/>
              <a:t>Are not ordered</a:t>
            </a:r>
          </a:p>
          <a:p>
            <a:pPr lvl="1"/>
            <a:r>
              <a:rPr lang="en-US" sz="2600" dirty="0"/>
              <a:t>Store information associated with a key of any Object type</a:t>
            </a:r>
          </a:p>
        </p:txBody>
      </p:sp>
    </p:spTree>
    <p:extLst>
      <p:ext uri="{BB962C8B-B14F-4D97-AF65-F5344CB8AC3E}">
        <p14:creationId xmlns:p14="http://schemas.microsoft.com/office/powerpoint/2010/main" val="799568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5|0.3|0.2|0.2"/>
</p:tagLst>
</file>

<file path=ppt/theme/theme1.xml><?xml version="1.0" encoding="utf-8"?>
<a:theme xmlns:a="http://schemas.openxmlformats.org/drawingml/2006/main" name="DarkRedTop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ahom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DarkRedTop" id="{ED291D7B-52D5-7F4D-8D0F-478BBECA120D}" vid="{49A1DCBC-0F56-6B46-960A-7A45F67CC7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DarkRedTop</Template>
  <TotalTime>6800</TotalTime>
  <Words>1782</Words>
  <Application>Microsoft Macintosh PowerPoint</Application>
  <PresentationFormat>On-screen Show (4:3)</PresentationFormat>
  <Paragraphs>531</Paragraphs>
  <Slides>46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9" baseType="lpstr">
      <vt:lpstr>ＭＳ Ｐゴシック</vt:lpstr>
      <vt:lpstr>Andale Mono</vt:lpstr>
      <vt:lpstr>Arial</vt:lpstr>
      <vt:lpstr>Calibri</vt:lpstr>
      <vt:lpstr>Chalkboard</vt:lpstr>
      <vt:lpstr>Consolas</vt:lpstr>
      <vt:lpstr>Courier</vt:lpstr>
      <vt:lpstr>Courier New</vt:lpstr>
      <vt:lpstr>Tahoma</vt:lpstr>
      <vt:lpstr>Times New Roman</vt:lpstr>
      <vt:lpstr>Verdana</vt:lpstr>
      <vt:lpstr>Wingdings</vt:lpstr>
      <vt:lpstr>DarkRedTop</vt:lpstr>
      <vt:lpstr>CS 106A, Lecture 21 Classes</vt:lpstr>
      <vt:lpstr>Plan for today</vt:lpstr>
      <vt:lpstr>Learning Goals</vt:lpstr>
      <vt:lpstr>Plan for today</vt:lpstr>
      <vt:lpstr>Introducing… HashMaps!</vt:lpstr>
      <vt:lpstr>HashMap Examples</vt:lpstr>
      <vt:lpstr>Our First HashMap</vt:lpstr>
      <vt:lpstr>Review: HashMap Operations</vt:lpstr>
      <vt:lpstr>Data Structure Recap</vt:lpstr>
      <vt:lpstr>Plan for today</vt:lpstr>
      <vt:lpstr>Iterating Over HashMaps</vt:lpstr>
      <vt:lpstr>Maps and Tallying</vt:lpstr>
      <vt:lpstr>Practice: What's Trending?</vt:lpstr>
      <vt:lpstr>Plan for today</vt:lpstr>
      <vt:lpstr>Large Java Programs</vt:lpstr>
      <vt:lpstr>Defining New Variable Types</vt:lpstr>
      <vt:lpstr>What Is A Class?</vt:lpstr>
      <vt:lpstr>Why Is This Useful?</vt:lpstr>
      <vt:lpstr>Classes Are Like Blueprints</vt:lpstr>
      <vt:lpstr>Creating A New Class</vt:lpstr>
      <vt:lpstr>What if…</vt:lpstr>
      <vt:lpstr>Creating A New Class</vt:lpstr>
      <vt:lpstr>Example: BankAccount</vt:lpstr>
      <vt:lpstr>Creating A New Class</vt:lpstr>
      <vt:lpstr>Constructors</vt:lpstr>
      <vt:lpstr>Constructors</vt:lpstr>
      <vt:lpstr>Example: BankAccount</vt:lpstr>
      <vt:lpstr>Constructors</vt:lpstr>
      <vt:lpstr>Using Constructors</vt:lpstr>
      <vt:lpstr>Creating A New Class</vt:lpstr>
      <vt:lpstr>What if…</vt:lpstr>
      <vt:lpstr>Example: BankAccount</vt:lpstr>
      <vt:lpstr>Defining Methods In Classes</vt:lpstr>
      <vt:lpstr>Getters and Setters</vt:lpstr>
      <vt:lpstr>Example: BankAccount</vt:lpstr>
      <vt:lpstr>Printing Variables</vt:lpstr>
      <vt:lpstr>The toString Method</vt:lpstr>
      <vt:lpstr>The toString Method</vt:lpstr>
      <vt:lpstr>The “this” Keyword</vt:lpstr>
      <vt:lpstr>Using “this”</vt:lpstr>
      <vt:lpstr>Using “this”</vt:lpstr>
      <vt:lpstr>Using “this”</vt:lpstr>
      <vt:lpstr>Plan for today</vt:lpstr>
      <vt:lpstr>What Is A Class?</vt:lpstr>
      <vt:lpstr>Creating A New Class</vt:lpstr>
      <vt:lpstr>Recap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Troccoli</dc:creator>
  <cp:lastModifiedBy>Colin Kincaid</cp:lastModifiedBy>
  <cp:revision>650</cp:revision>
  <cp:lastPrinted>2017-08-02T10:57:37Z</cp:lastPrinted>
  <dcterms:created xsi:type="dcterms:W3CDTF">2017-04-27T05:20:22Z</dcterms:created>
  <dcterms:modified xsi:type="dcterms:W3CDTF">2018-08-01T18:09:38Z</dcterms:modified>
</cp:coreProperties>
</file>

<file path=docProps/thumbnail.jpeg>
</file>